
<file path=[Content_Types].xml><?xml version="1.0" encoding="utf-8"?>
<Types xmlns="http://schemas.openxmlformats.org/package/2006/content-types">
  <Default Extension="jpeg" ContentType="image/jpe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  <p:sldMasterId id="2147483674" r:id="rId4"/>
    <p:sldMasterId id="2147483687" r:id="rId5"/>
  </p:sldMasterIdLst>
  <p:notesMasterIdLst>
    <p:notesMasterId r:id="rId11"/>
  </p:notesMasterIdLst>
  <p:handoutMasterIdLst>
    <p:handoutMasterId r:id="rId30"/>
  </p:handoutMasterIdLst>
  <p:sldIdLst>
    <p:sldId id="891" r:id="rId6"/>
    <p:sldId id="1181" r:id="rId7"/>
    <p:sldId id="1056" r:id="rId8"/>
    <p:sldId id="1182" r:id="rId9"/>
    <p:sldId id="1177" r:id="rId10"/>
    <p:sldId id="1058" r:id="rId12"/>
    <p:sldId id="1063" r:id="rId13"/>
    <p:sldId id="1179" r:id="rId14"/>
    <p:sldId id="1180" r:id="rId15"/>
    <p:sldId id="1090" r:id="rId16"/>
    <p:sldId id="1198" r:id="rId17"/>
    <p:sldId id="1196" r:id="rId18"/>
    <p:sldId id="1186" r:id="rId19"/>
    <p:sldId id="1197" r:id="rId20"/>
    <p:sldId id="1087" r:id="rId21"/>
    <p:sldId id="260" r:id="rId22"/>
    <p:sldId id="262" r:id="rId23"/>
    <p:sldId id="1200" r:id="rId24"/>
    <p:sldId id="1201" r:id="rId25"/>
    <p:sldId id="1202" r:id="rId26"/>
    <p:sldId id="1091" r:id="rId27"/>
    <p:sldId id="1199" r:id="rId28"/>
    <p:sldId id="334" r:id="rId2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00000"/>
    <a:srgbClr val="FF00FF"/>
    <a:srgbClr val="0000CC"/>
    <a:srgbClr val="08D8EE"/>
    <a:srgbClr val="FF0000"/>
    <a:srgbClr val="FFDDFF"/>
    <a:srgbClr val="FDEADA"/>
    <a:srgbClr val="F68222"/>
    <a:srgbClr val="002D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080" autoAdjust="0"/>
  </p:normalViewPr>
  <p:slideViewPr>
    <p:cSldViewPr>
      <p:cViewPr varScale="1">
        <p:scale>
          <a:sx n="111" d="100"/>
          <a:sy n="111" d="100"/>
        </p:scale>
        <p:origin x="80" y="1416"/>
      </p:cViewPr>
      <p:guideLst>
        <p:guide orient="horz" pos="2160"/>
        <p:guide pos="385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264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7420A5D6-5D45-4862-B6AB-3E01FCD780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79333C99-B9BD-4A48-904E-D335164E13B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6945930F-E7DD-426B-AF07-21546E1DEE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A43D5828-8480-42E5-A02D-133CC3A7F27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E1AB3C-5856-4EAD-9EEF-532306E2B561}" type="slidenum">
              <a:rPr lang="zh-CN" altLang="en-US" smtClean="0"/>
            </a:fld>
            <a:endParaRPr lang="en-US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11933-D529-4F6F-B013-AF9DEA0596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11933-D529-4F6F-B013-AF9DEA0596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（页面美化，表达形式重新整理）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43D5828-8480-42E5-A02D-133CC3A7F27D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11933-D529-4F6F-B013-AF9DEA0596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E1AB3C-5856-4EAD-9EEF-532306E2B561}" type="slidenum">
              <a:rPr lang="zh-CN" altLang="en-US" smtClean="0"/>
            </a:fld>
            <a:endParaRPr lang="en-US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2D1558-863A-44AC-8F58-A34AA4D075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特征提取块：采用的是添加了空洞卷积的</a:t>
            </a:r>
            <a:r>
              <a:rPr lang="en-US" altLang="zh-CN" dirty="0" err="1"/>
              <a:t>ResNet</a:t>
            </a:r>
            <a:r>
              <a:rPr lang="zh-CN" altLang="en-US" dirty="0"/>
              <a:t>网络，空洞卷积的作用，主要是增大感受野，提取到的特征作为后面</a:t>
            </a:r>
            <a:r>
              <a:rPr lang="en-US" altLang="zh-CN" dirty="0"/>
              <a:t>pyramid pooling</a:t>
            </a:r>
            <a:r>
              <a:rPr lang="zh-CN" altLang="en-US" dirty="0"/>
              <a:t>模块的输入。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金字塔池化：在</a:t>
            </a:r>
            <a:r>
              <a:rPr lang="en-US" altLang="zh-CN" dirty="0"/>
              <a:t>pyramid pooling</a:t>
            </a:r>
            <a:r>
              <a:rPr lang="zh-CN" altLang="en-US" dirty="0"/>
              <a:t>模块中构建了深度为</a:t>
            </a:r>
            <a:r>
              <a:rPr lang="en-US" altLang="zh-CN" dirty="0"/>
              <a:t>4</a:t>
            </a:r>
            <a:r>
              <a:rPr lang="zh-CN" altLang="en-US" dirty="0"/>
              <a:t>的特征金字塔，不同深度的特征是基于输入特征通过不同尺度的池化操作得到的，池化的尺度是可以调整的，这篇文章中给出的池化后的特征尺寸分别是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3</a:t>
            </a:r>
            <a:r>
              <a:rPr lang="zh-CN" altLang="en-US" dirty="0"/>
              <a:t>和</a:t>
            </a:r>
            <a:r>
              <a:rPr lang="en-US" altLang="zh-CN" dirty="0"/>
              <a:t>6</a:t>
            </a:r>
            <a:r>
              <a:rPr lang="zh-CN" altLang="en-US" dirty="0"/>
              <a:t>。然后通过一个</a:t>
            </a:r>
            <a:r>
              <a:rPr lang="en-US" altLang="zh-CN" dirty="0"/>
              <a:t>1*1</a:t>
            </a:r>
            <a:r>
              <a:rPr lang="zh-CN" altLang="en-US" dirty="0"/>
              <a:t>卷积层将特征维度缩减为原来的</a:t>
            </a:r>
            <a:r>
              <a:rPr lang="en-US" altLang="zh-CN" dirty="0"/>
              <a:t>1/4</a:t>
            </a:r>
            <a:r>
              <a:rPr lang="zh-CN" altLang="en-US" dirty="0"/>
              <a:t>，最后将这些金字塔特征直接上采样到与输入特征相同尺寸，然后和输入特征做合并，也就是</a:t>
            </a:r>
            <a:r>
              <a:rPr lang="en-US" altLang="zh-CN" dirty="0" err="1"/>
              <a:t>concat</a:t>
            </a:r>
            <a:r>
              <a:rPr lang="zh-CN" altLang="en-US" dirty="0"/>
              <a:t>操作得到最终输出的特征图。特征合并的过程其实就是融合目标的细节特征（浅层特征）和全局特征（深层特征，也就是上下文信息）的过程，这里因为特征提取网络最后输出的特征层感受野足够大，所以有足够的全局信息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2D1558-863A-44AC-8F58-A34AA4D075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文中说需要单独训练一个类</a:t>
            </a:r>
            <a:r>
              <a:rPr lang="en-US" altLang="zh-CN" dirty="0"/>
              <a:t>ResNet</a:t>
            </a:r>
            <a:r>
              <a:rPr lang="zh-CN" altLang="en-US" dirty="0"/>
              <a:t>网络（不属于</a:t>
            </a:r>
            <a:r>
              <a:rPr lang="en-US" altLang="zh-CN" dirty="0"/>
              <a:t>H-</a:t>
            </a:r>
            <a:r>
              <a:rPr lang="en-US" altLang="zh-CN" dirty="0" err="1"/>
              <a:t>DenseUNet</a:t>
            </a:r>
            <a:r>
              <a:rPr lang="zh-CN" altLang="en-US" dirty="0"/>
              <a:t>的组成部分）专门用于在</a:t>
            </a:r>
            <a:r>
              <a:rPr lang="en-US" altLang="zh-CN" dirty="0"/>
              <a:t>CT</a:t>
            </a:r>
            <a:r>
              <a:rPr lang="zh-CN" altLang="en-US" dirty="0"/>
              <a:t>体数据中确定肝脏的大致范围，再将这个范围区间内的切片取出，用于</a:t>
            </a:r>
            <a:r>
              <a:rPr lang="en-US" altLang="zh-CN" dirty="0"/>
              <a:t>H-</a:t>
            </a:r>
            <a:r>
              <a:rPr lang="en-US" altLang="zh-CN" dirty="0" err="1"/>
              <a:t>DenseUNet</a:t>
            </a:r>
            <a:r>
              <a:rPr lang="zh-CN" altLang="en-US" dirty="0"/>
              <a:t>的学习或者推理。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E1AB3C-5856-4EAD-9EEF-532306E2B561}" type="slidenum">
              <a:rPr lang="zh-CN" altLang="en-US" smtClean="0"/>
            </a:fld>
            <a:endParaRPr lang="en-US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为什么我们需要多尺度？</a:t>
            </a:r>
            <a:endParaRPr lang="zh-CN" altLang="en-US" dirty="0"/>
          </a:p>
          <a:p>
            <a:r>
              <a:rPr lang="zh-CN" altLang="en-US" dirty="0"/>
              <a:t>医学图像分割的挑战之一是对象之间的尺度范围很大。例如，一个处于中晚期的肿瘤可能比早期的肿瘤大很多。</a:t>
            </a:r>
            <a:endParaRPr lang="zh-CN" altLang="en-US" dirty="0"/>
          </a:p>
          <a:p>
            <a:r>
              <a:rPr lang="zh-CN" altLang="en-US" dirty="0"/>
              <a:t>与传统的机器学习相比，深度精益可以提供更丰富的语义信息，因此深层特征比浅层特征更有用，这也是在深层进行特征融合的原因所在 </a:t>
            </a:r>
            <a:endParaRPr lang="en-US" altLang="zh-CN" dirty="0"/>
          </a:p>
          <a:p>
            <a:r>
              <a:rPr lang="zh-CN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何凯明首次引入金字塔池化在图像分割中，利用多尺度池化层来获取不同尺度的信息，并进行整合，随后被引入医学图像分割中，但实际上我们知道池化操作会导致</a:t>
            </a:r>
            <a:r>
              <a:rPr lang="en-US" altLang="zh-CN" sz="12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upsample</a:t>
            </a:r>
            <a:r>
              <a:rPr lang="zh-CN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无法还原由于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pooling</a:t>
            </a:r>
            <a:r>
              <a:rPr lang="zh-CN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导致的一些细节信息的损失，因此自然需要移除池化层，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74241-F5C0-4AD7-BFF7-6D7A8C0D06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52D1558-863A-44AC-8F58-A34AA4D0758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11933-D529-4F6F-B013-AF9DEA0596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11933-D529-4F6F-B013-AF9DEA0596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11933-D529-4F6F-B013-AF9DEA0596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>
              <a:defRPr lang="en-US" altLang="zh-CN" smtClean="0"/>
            </a:lvl1pPr>
          </a:lstStyle>
          <a:p>
            <a:pPr algn="r"/>
            <a:fld id="{E25DEECC-C1A4-40A6-9C96-EC4E3345FB22}" type="slidenum">
              <a:rPr lang="en-US" altLang="zh-CN" smtClean="0"/>
            </a:fld>
            <a:endParaRPr lang="en-US" altLang="zh-CN"/>
          </a:p>
        </p:txBody>
      </p:sp>
      <p:cxnSp>
        <p:nvCxnSpPr>
          <p:cNvPr id="8" name="直接连接符 7"/>
          <p:cNvCxnSpPr/>
          <p:nvPr/>
        </p:nvCxnSpPr>
        <p:spPr>
          <a:xfrm>
            <a:off x="0" y="731438"/>
            <a:ext cx="12192000" cy="0"/>
          </a:xfrm>
          <a:prstGeom prst="line">
            <a:avLst/>
          </a:prstGeom>
          <a:ln w="57150">
            <a:solidFill>
              <a:srgbClr val="003192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DEECC-C1A4-40A6-9C96-EC4E3345FB22}" type="slidenum">
              <a:rPr lang="zh-CN" altLang="en-US" smtClean="0"/>
            </a:fld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0" y="731438"/>
            <a:ext cx="12192000" cy="0"/>
          </a:xfrm>
          <a:prstGeom prst="line">
            <a:avLst/>
          </a:prstGeom>
          <a:ln w="57150">
            <a:solidFill>
              <a:srgbClr val="003192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C3B81-239D-4A60-B437-2AB14BB972FC}" type="slidenum">
              <a:rPr lang="zh-CN" altLang="en-US" smtClean="0"/>
            </a:fld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0" y="731438"/>
            <a:ext cx="12192000" cy="0"/>
          </a:xfrm>
          <a:prstGeom prst="line">
            <a:avLst/>
          </a:prstGeom>
          <a:ln w="57150">
            <a:solidFill>
              <a:srgbClr val="003192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C3B81-239D-4A60-B437-2AB14BB972FC}" type="slidenum">
              <a:rPr lang="zh-CN" altLang="en-US" smtClean="0"/>
            </a:fld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0" y="731438"/>
            <a:ext cx="12192000" cy="0"/>
          </a:xfrm>
          <a:prstGeom prst="line">
            <a:avLst/>
          </a:prstGeom>
          <a:ln w="57150">
            <a:solidFill>
              <a:srgbClr val="003192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r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43339" y="692696"/>
            <a:ext cx="11905323" cy="576064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67508F"/>
              </a:buClr>
              <a:buSzPct val="70000"/>
              <a:buFont typeface="Wingdings" panose="05000000000000000000" pitchFamily="2" charset="2"/>
              <a:buChar char="p"/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buClr>
                <a:srgbClr val="67508F"/>
              </a:buClr>
              <a:buFont typeface="Wingdings" panose="05000000000000000000" pitchFamily="2" charset="2"/>
              <a:buChar char="u"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buClr>
                <a:srgbClr val="67508F"/>
              </a:buClr>
              <a:buFont typeface="Wingdings" panose="05000000000000000000" pitchFamily="2" charset="2"/>
              <a:buChar char="Ø"/>
              <a:defRPr sz="18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buClr>
                <a:srgbClr val="67508F"/>
              </a:buClr>
              <a:buFont typeface="Wingdings" panose="05000000000000000000" pitchFamily="2" charset="2"/>
              <a:buChar char="l"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buClr>
                <a:srgbClr val="67508F"/>
              </a:buClr>
              <a:buFont typeface="Wingdings" panose="05000000000000000000" pitchFamily="2" charset="2"/>
              <a:buChar char="ü"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altLang="zh-CN" dirty="0"/>
              <a:t>Click to add text</a:t>
            </a:r>
            <a:endParaRPr lang="zh-CN" altLang="en-US" dirty="0"/>
          </a:p>
          <a:p>
            <a:pPr lvl="1"/>
            <a:r>
              <a:rPr lang="en-US" altLang="zh-CN" dirty="0"/>
              <a:t>Second level</a:t>
            </a:r>
            <a:endParaRPr lang="zh-CN" altLang="en-US" dirty="0"/>
          </a:p>
          <a:p>
            <a:pPr lvl="2"/>
            <a:r>
              <a:rPr lang="en-US" altLang="zh-CN" dirty="0"/>
              <a:t>Third level</a:t>
            </a:r>
            <a:endParaRPr lang="zh-CN" altLang="en-US" dirty="0"/>
          </a:p>
          <a:p>
            <a:pPr lvl="3"/>
            <a:r>
              <a:rPr lang="en-US" altLang="zh-CN" dirty="0"/>
              <a:t>Fourth level</a:t>
            </a:r>
            <a:endParaRPr lang="zh-CN" altLang="en-US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9600" y="42730"/>
            <a:ext cx="10972800" cy="5779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0" y="731438"/>
            <a:ext cx="12192000" cy="0"/>
          </a:xfrm>
          <a:prstGeom prst="line">
            <a:avLst/>
          </a:prstGeom>
          <a:ln w="57150">
            <a:solidFill>
              <a:srgbClr val="003192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3739-1D75-4496-9906-C47EE1A7BE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3739-1D75-4496-9906-C47EE1A7BE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3739-1D75-4496-9906-C47EE1A7BE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3739-1D75-4496-9906-C47EE1A7BE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3739-1D75-4496-9906-C47EE1A7BE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3739-1D75-4496-9906-C47EE1A7BE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DEECC-C1A4-40A6-9C96-EC4E3345FB22}" type="slidenum">
              <a:rPr lang="zh-CN" altLang="en-US" smtClean="0"/>
            </a:fld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0" y="731438"/>
            <a:ext cx="12192000" cy="0"/>
          </a:xfrm>
          <a:prstGeom prst="line">
            <a:avLst/>
          </a:prstGeom>
          <a:ln w="57150">
            <a:solidFill>
              <a:srgbClr val="003192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3739-1D75-4496-9906-C47EE1A7BE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3739-1D75-4496-9906-C47EE1A7BE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3739-1D75-4496-9906-C47EE1A7BE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3739-1D75-4496-9906-C47EE1A7BE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3739-1D75-4496-9906-C47EE1A7BE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3739-1D75-4496-9906-C47EE1A7BE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3739-1D75-4496-9906-C47EE1A7BE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3739-1D75-4496-9906-C47EE1A7BE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3739-1D75-4496-9906-C47EE1A7BE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3739-1D75-4496-9906-C47EE1A7BE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DEECC-C1A4-40A6-9C96-EC4E3345FB22}" type="slidenum">
              <a:rPr lang="zh-CN" altLang="en-US" smtClean="0"/>
            </a:fld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0" y="731438"/>
            <a:ext cx="12192000" cy="0"/>
          </a:xfrm>
          <a:prstGeom prst="line">
            <a:avLst/>
          </a:prstGeom>
          <a:ln w="57150">
            <a:solidFill>
              <a:srgbClr val="003192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3739-1D75-4496-9906-C47EE1A7BE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3739-1D75-4496-9906-C47EE1A7BE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3739-1D75-4496-9906-C47EE1A7BE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3739-1D75-4496-9906-C47EE1A7BE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3739-1D75-4496-9906-C47EE1A7BE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3739-1D75-4496-9906-C47EE1A7BE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 flipV="1">
            <a:off x="0" y="692696"/>
            <a:ext cx="12192000" cy="38742"/>
          </a:xfrm>
          <a:prstGeom prst="line">
            <a:avLst/>
          </a:prstGeom>
          <a:ln w="57150">
            <a:solidFill>
              <a:srgbClr val="003192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 userDrawn="1"/>
        </p:nvSpPr>
        <p:spPr>
          <a:xfrm rot="10800000" flipV="1">
            <a:off x="0" y="723900"/>
            <a:ext cx="12192000" cy="8254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83000">
                <a:srgbClr val="F68222"/>
              </a:gs>
              <a:gs pos="67000">
                <a:srgbClr val="FDEADA"/>
              </a:gs>
              <a:gs pos="51000">
                <a:schemeClr val="accent4">
                  <a:lumMod val="60000"/>
                  <a:lumOff val="40000"/>
                </a:schemeClr>
              </a:gs>
              <a:gs pos="36000">
                <a:schemeClr val="accent6">
                  <a:lumMod val="40000"/>
                  <a:lumOff val="60000"/>
                </a:schemeClr>
              </a:gs>
              <a:gs pos="18000">
                <a:schemeClr val="accent2">
                  <a:lumMod val="40000"/>
                  <a:lumOff val="60000"/>
                </a:schemeClr>
              </a:gs>
              <a:gs pos="100000">
                <a:srgbClr val="00B0F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0" y="836712"/>
            <a:ext cx="12192000" cy="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C3B81-239D-4A60-B437-2AB14BB972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25DEECC-C1A4-40A6-9C96-EC4E3345FB22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DEECC-C1A4-40A6-9C96-EC4E3345FB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DEECC-C1A4-40A6-9C96-EC4E3345FB22}" type="slidenum">
              <a:rPr lang="zh-CN" altLang="en-US" smtClean="0"/>
            </a:fld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0" y="731438"/>
            <a:ext cx="12192000" cy="0"/>
          </a:xfrm>
          <a:prstGeom prst="line">
            <a:avLst/>
          </a:prstGeom>
          <a:ln w="57150">
            <a:solidFill>
              <a:srgbClr val="003192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DEECC-C1A4-40A6-9C96-EC4E3345FB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DEECC-C1A4-40A6-9C96-EC4E3345FB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DEECC-C1A4-40A6-9C96-EC4E3345FB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128448" y="6356350"/>
            <a:ext cx="1872208" cy="365125"/>
          </a:xfrm>
        </p:spPr>
        <p:txBody>
          <a:bodyPr/>
          <a:lstStyle/>
          <a:p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V="1">
            <a:off x="0" y="692696"/>
            <a:ext cx="12192000" cy="38742"/>
          </a:xfrm>
          <a:prstGeom prst="line">
            <a:avLst/>
          </a:prstGeom>
          <a:ln w="57150">
            <a:solidFill>
              <a:srgbClr val="003192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836712"/>
            <a:ext cx="12192000" cy="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DEECC-C1A4-40A6-9C96-EC4E3345FB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DEECC-C1A4-40A6-9C96-EC4E3345FB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DEECC-C1A4-40A6-9C96-EC4E3345FB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DEECC-C1A4-40A6-9C96-EC4E3345FB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r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43339" y="692696"/>
            <a:ext cx="11905323" cy="576064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rgbClr val="67508F"/>
              </a:buClr>
              <a:buSzPct val="70000"/>
              <a:buFont typeface="Wingdings" panose="05000000000000000000" pitchFamily="2" charset="2"/>
              <a:buChar char="p"/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buClr>
                <a:srgbClr val="67508F"/>
              </a:buClr>
              <a:buFont typeface="Wingdings" panose="05000000000000000000" pitchFamily="2" charset="2"/>
              <a:buChar char="u"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buClr>
                <a:srgbClr val="67508F"/>
              </a:buClr>
              <a:buFont typeface="Wingdings" panose="05000000000000000000" pitchFamily="2" charset="2"/>
              <a:buChar char="Ø"/>
              <a:defRPr sz="18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buClr>
                <a:srgbClr val="67508F"/>
              </a:buClr>
              <a:buFont typeface="Wingdings" panose="05000000000000000000" pitchFamily="2" charset="2"/>
              <a:buChar char="l"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>
              <a:buClr>
                <a:srgbClr val="67508F"/>
              </a:buClr>
              <a:buFont typeface="Wingdings" panose="05000000000000000000" pitchFamily="2" charset="2"/>
              <a:buChar char="ü"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altLang="zh-CN" dirty="0"/>
              <a:t>Click to add text</a:t>
            </a:r>
            <a:endParaRPr lang="zh-CN" altLang="en-US" dirty="0"/>
          </a:p>
          <a:p>
            <a:pPr lvl="1"/>
            <a:r>
              <a:rPr lang="en-US" altLang="zh-CN" dirty="0"/>
              <a:t>Second level</a:t>
            </a:r>
            <a:endParaRPr lang="zh-CN" altLang="en-US" dirty="0"/>
          </a:p>
          <a:p>
            <a:pPr lvl="2"/>
            <a:r>
              <a:rPr lang="en-US" altLang="zh-CN" dirty="0"/>
              <a:t>Third level</a:t>
            </a:r>
            <a:endParaRPr lang="zh-CN" altLang="en-US" dirty="0"/>
          </a:p>
          <a:p>
            <a:pPr lvl="3"/>
            <a:r>
              <a:rPr lang="en-US" altLang="zh-CN" dirty="0"/>
              <a:t>Fourth level</a:t>
            </a:r>
            <a:endParaRPr lang="zh-CN" altLang="en-US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9600" y="42730"/>
            <a:ext cx="10972800" cy="5779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 flipV="1">
            <a:off x="0" y="692696"/>
            <a:ext cx="12192000" cy="38742"/>
          </a:xfrm>
          <a:prstGeom prst="line">
            <a:avLst/>
          </a:prstGeom>
          <a:ln w="57150">
            <a:solidFill>
              <a:srgbClr val="003192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 userDrawn="1"/>
        </p:nvSpPr>
        <p:spPr>
          <a:xfrm rot="10800000" flipV="1">
            <a:off x="0" y="723900"/>
            <a:ext cx="12192000" cy="8254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83000">
                <a:srgbClr val="F68222"/>
              </a:gs>
              <a:gs pos="67000">
                <a:srgbClr val="FDEADA"/>
              </a:gs>
              <a:gs pos="51000">
                <a:schemeClr val="accent4">
                  <a:lumMod val="60000"/>
                  <a:lumOff val="40000"/>
                </a:schemeClr>
              </a:gs>
              <a:gs pos="36000">
                <a:schemeClr val="accent6">
                  <a:lumMod val="40000"/>
                  <a:lumOff val="60000"/>
                </a:schemeClr>
              </a:gs>
              <a:gs pos="18000">
                <a:schemeClr val="accent2">
                  <a:lumMod val="40000"/>
                  <a:lumOff val="60000"/>
                </a:schemeClr>
              </a:gs>
              <a:gs pos="100000">
                <a:srgbClr val="00B0F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0" y="836712"/>
            <a:ext cx="12192000" cy="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DEECC-C1A4-40A6-9C96-EC4E3345FB22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0" y="731438"/>
            <a:ext cx="12192000" cy="0"/>
          </a:xfrm>
          <a:prstGeom prst="line">
            <a:avLst/>
          </a:prstGeom>
          <a:ln w="57150">
            <a:solidFill>
              <a:srgbClr val="003192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DEECC-C1A4-40A6-9C96-EC4E3345FB22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0" y="731438"/>
            <a:ext cx="12192000" cy="0"/>
          </a:xfrm>
          <a:prstGeom prst="line">
            <a:avLst/>
          </a:prstGeom>
          <a:ln w="57150">
            <a:solidFill>
              <a:srgbClr val="003192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DEECC-C1A4-40A6-9C96-EC4E3345FB22}" type="slidenum">
              <a:rPr lang="zh-CN" altLang="en-US" smtClean="0"/>
            </a:fld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0" y="731438"/>
            <a:ext cx="12192000" cy="0"/>
          </a:xfrm>
          <a:prstGeom prst="line">
            <a:avLst/>
          </a:prstGeom>
          <a:ln w="57150">
            <a:solidFill>
              <a:srgbClr val="003192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DEECC-C1A4-40A6-9C96-EC4E3345FB22}" type="slidenum">
              <a:rPr lang="zh-CN" altLang="en-US" smtClean="0"/>
            </a:fld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0" y="731438"/>
            <a:ext cx="12192000" cy="0"/>
          </a:xfrm>
          <a:prstGeom prst="line">
            <a:avLst/>
          </a:prstGeom>
          <a:ln w="57150">
            <a:solidFill>
              <a:srgbClr val="003192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DEECC-C1A4-40A6-9C96-EC4E3345FB22}" type="slidenum">
              <a:rPr lang="zh-CN" altLang="en-US" smtClean="0"/>
            </a:fld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0" y="731438"/>
            <a:ext cx="12192000" cy="0"/>
          </a:xfrm>
          <a:prstGeom prst="line">
            <a:avLst/>
          </a:prstGeom>
          <a:ln w="57150">
            <a:solidFill>
              <a:srgbClr val="003192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4" Type="http://schemas.openxmlformats.org/officeDocument/2006/relationships/theme" Target="../theme/theme4.xml"/><Relationship Id="rId1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zh-CN" altLang="en-US" smtClean="0"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pPr algn="r"/>
            <a:fld id="{E25DEECC-C1A4-40A6-9C96-EC4E3345FB22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33739-1D75-4496-9906-C47EE1A7BED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E25DEECC-C1A4-40A6-9C96-EC4E3345FB22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E25DEECC-C1A4-40A6-9C96-EC4E3345FB22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36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oleObject" Target="../embeddings/oleObject2.bin"/><Relationship Id="rId1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6.xml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image" Target="../media/image23.emf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36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36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36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36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6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6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36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6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980728"/>
            <a:ext cx="12192000" cy="8050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83000">
                <a:srgbClr val="F68222"/>
              </a:gs>
              <a:gs pos="67000">
                <a:srgbClr val="FDEADA"/>
              </a:gs>
              <a:gs pos="51000">
                <a:schemeClr val="accent4">
                  <a:lumMod val="60000"/>
                  <a:lumOff val="40000"/>
                </a:schemeClr>
              </a:gs>
              <a:gs pos="36000">
                <a:schemeClr val="accent6">
                  <a:lumMod val="40000"/>
                  <a:lumOff val="60000"/>
                </a:schemeClr>
              </a:gs>
              <a:gs pos="18000">
                <a:schemeClr val="accent2">
                  <a:lumMod val="40000"/>
                  <a:lumOff val="60000"/>
                </a:schemeClr>
              </a:gs>
              <a:gs pos="100000">
                <a:srgbClr val="00B0F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3222" y="148617"/>
            <a:ext cx="7679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Summary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of My Semester</a:t>
            </a:r>
            <a:endParaRPr lang="en-US" altLang="zh-CN" sz="3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875454"/>
            <a:ext cx="12192000" cy="0"/>
          </a:xfrm>
          <a:prstGeom prst="line">
            <a:avLst/>
          </a:prstGeom>
          <a:ln w="57150">
            <a:solidFill>
              <a:srgbClr val="003192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0" y="980728"/>
            <a:ext cx="12192000" cy="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/>
          <p:cNvSpPr txBox="1"/>
          <p:nvPr/>
        </p:nvSpPr>
        <p:spPr>
          <a:xfrm>
            <a:off x="-9368" y="2278045"/>
            <a:ext cx="12261025" cy="172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DefED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-Net: Deformable Encoder-Decoder Network for Liver and Liver-Tumor Segmentation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146231" y="4241904"/>
            <a:ext cx="805810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7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Artificial Intelligence and Machine Vision Lab</a:t>
            </a:r>
            <a:endParaRPr lang="zh-CN" altLang="en-US" sz="27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22629" y="4850102"/>
            <a:ext cx="127470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7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2B519</a:t>
            </a:r>
            <a:endParaRPr lang="zh-CN" altLang="en-US" sz="27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162064" y="5413550"/>
            <a:ext cx="139700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700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Su Jian</a:t>
            </a:r>
            <a:endParaRPr lang="zh-CN" altLang="en-US" sz="27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704512" y="6476622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2020.12.28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2"/>
    </mc:Choice>
    <mc:Fallback>
      <p:transition spd="slow" advTm="120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 bwMode="auto">
          <a:xfrm>
            <a:off x="0" y="836712"/>
            <a:ext cx="12048661" cy="0"/>
          </a:xfrm>
          <a:prstGeom prst="line">
            <a:avLst/>
          </a:prstGeom>
          <a:solidFill>
            <a:schemeClr val="accent1"/>
          </a:solidFill>
          <a:ln w="38100" cap="flat" cmpd="sng" algn="ctr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C00000"/>
                </a:gs>
              </a:gsLst>
              <a:lin ang="6000000" scaled="0"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标题 1"/>
          <p:cNvSpPr txBox="1"/>
          <p:nvPr/>
        </p:nvSpPr>
        <p:spPr bwMode="auto">
          <a:xfrm>
            <a:off x="143338" y="14868"/>
            <a:ext cx="11732571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panose="020B0604020202020204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CE-Net (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Multi-scale Information Fusion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29714" y="5716255"/>
            <a:ext cx="11732571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[1] K. He, X. Zhang, S. Ren, and J. Sun, “ Spatial pyramid pooling in deep convolutional networks for visual </a:t>
            </a:r>
            <a:r>
              <a:rPr lang="en-US" altLang="zh-CN" sz="1100" b="1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Recognitition</a:t>
            </a:r>
            <a:r>
              <a:rPr lang="en-US" altLang="zh-CN" sz="11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,” IEEE Trans. Pattern Anal. Mach. </a:t>
            </a:r>
            <a:r>
              <a:rPr lang="en-US" altLang="zh-CN" sz="1100" b="1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Intell</a:t>
            </a:r>
            <a:r>
              <a:rPr lang="en-US" altLang="zh-CN" sz="11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., vol. 37, no. 9, pp. 1904-1916, 2015.</a:t>
            </a:r>
            <a:endParaRPr lang="en-US" altLang="zh-CN" sz="11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[2] Zhao, </a:t>
            </a:r>
            <a:r>
              <a:rPr lang="en-US" altLang="zh-CN" sz="1100" b="1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Hengshuang</a:t>
            </a:r>
            <a:r>
              <a:rPr lang="en-US" altLang="zh-CN" sz="11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et al. "Pyramid scene parsing network." Proceedings of the IEEE CVPR. 2017. </a:t>
            </a:r>
            <a:endParaRPr lang="en-US" altLang="zh-CN" sz="11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[3] Z. Gu, J. Cheng, H. Fu, K. Zhou, H. Hao, Y . Zhao, et al., “CE-Net: context encoder network for 2D medical image segmentation,” IEEE Trans. Med. </a:t>
            </a:r>
            <a:r>
              <a:rPr lang="en-US" altLang="zh-CN" sz="1100" b="1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Imag</a:t>
            </a:r>
            <a:r>
              <a:rPr lang="en-US" altLang="zh-CN" sz="11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., vol. 38, no. 10, pp. 2281-2292, 2019. </a:t>
            </a:r>
            <a:endParaRPr lang="en-US" altLang="zh-CN" sz="11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9238" y="1041987"/>
            <a:ext cx="11665205" cy="1856919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Why we need multi-scale?</a:t>
            </a:r>
            <a:endParaRPr lang="en-US" altLang="zh-CN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fontAlgn="base">
              <a:lnSpc>
                <a:spcPct val="130000"/>
              </a:lnSpc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of the challenges in medical image segmentation is a large range of scales among objects. For example, </a:t>
            </a:r>
            <a:r>
              <a:rPr lang="en-US" altLang="zh-CN" sz="1600" i="1" u="sng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 tumor in the middle or late stage could be much larger than that in the early stage.</a:t>
            </a:r>
            <a:endParaRPr lang="en-US" altLang="zh-CN" sz="1600" i="1" u="sng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fontAlgn="base">
              <a:lnSpc>
                <a:spcPct val="130000"/>
              </a:lnSpc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traditional machine learning, deep leaning can provide richer semantic information and thus </a:t>
            </a:r>
            <a:r>
              <a:rPr lang="en-US" altLang="zh-CN" sz="1600" i="1" u="sng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deep-layer features are more useful than shallow-layer feature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 is the reason that feature fusion is performed at deep layers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648997" y="2967351"/>
            <a:ext cx="5345446" cy="2600712"/>
          </a:xfrm>
          <a:prstGeom prst="rect">
            <a:avLst/>
          </a:prstGeom>
          <a:ln w="254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Aft>
                <a:spcPct val="0"/>
              </a:spcAft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Advantages: 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fontAlgn="base"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Multi-scale feature extraction is a popular in traditional machine learning, feature concatenate will lead to high feature dimension while feature adding leads to weighted feature combination.</a:t>
            </a:r>
            <a:endParaRPr lang="en-US" altLang="zh-CN" sz="16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fontAlgn="base"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en-US" altLang="zh-CN" sz="1600" i="1" u="sng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Pyramid pooling </a:t>
            </a:r>
            <a:r>
              <a:rPr lang="en-US" altLang="zh-CN" sz="16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is used for feature fusion and the global feature is used effectively.</a:t>
            </a:r>
            <a:endParaRPr lang="en-US" altLang="zh-CN" sz="16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base">
              <a:lnSpc>
                <a:spcPct val="150000"/>
              </a:lnSpc>
              <a:spcAft>
                <a:spcPct val="0"/>
              </a:spcAft>
            </a:pPr>
            <a:r>
              <a:rPr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Disadvantages: </a:t>
            </a:r>
            <a:endParaRPr lang="en-US" altLang="zh-CN" sz="160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fontAlgn="base"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operation of pooling lose the detailed information.</a:t>
            </a:r>
            <a:endParaRPr lang="en-US" altLang="zh-CN" sz="16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400" y="3057662"/>
            <a:ext cx="5256584" cy="268193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6528048" y="1622452"/>
            <a:ext cx="5472608" cy="3554819"/>
          </a:xfrm>
          <a:prstGeom prst="rect">
            <a:avLst/>
          </a:prstGeom>
          <a:ln w="254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defTabSz="857250">
              <a:lnSpc>
                <a:spcPct val="150000"/>
              </a:lnSpc>
            </a:pPr>
            <a:r>
              <a:rPr lang="en-US" altLang="zh-CN" dirty="0">
                <a:solidFill>
                  <a:srgbClr val="0000FF"/>
                </a:solidFill>
                <a:ea typeface="微软雅黑" panose="020B0503020204020204" pitchFamily="34" charset="-122"/>
              </a:rPr>
              <a:t>Advantages: </a:t>
            </a:r>
            <a:endParaRPr lang="en-US" altLang="zh-CN" dirty="0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  <a:cs typeface="Times New Roman" panose="02020603050405020304" pitchFamily="18" charset="0"/>
              </a:rPr>
              <a:t>The attention block can </a:t>
            </a:r>
            <a:r>
              <a:rPr kumimoji="0" lang="en-US" altLang="zh-CN" b="0" i="1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软雅黑" panose="020B0503020204020204" pitchFamily="34" charset="-122"/>
                <a:cs typeface="Times New Roman" panose="02020603050405020304" pitchFamily="18" charset="0"/>
              </a:rPr>
              <a:t>selectively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  <a:cs typeface="Times New Roman" panose="02020603050405020304" pitchFamily="18" charset="0"/>
              </a:rPr>
              <a:t> change input or assigns </a:t>
            </a:r>
            <a:r>
              <a:rPr kumimoji="0" lang="en-US" altLang="zh-CN" b="0" i="1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软雅黑" panose="020B0503020204020204" pitchFamily="34" charset="-122"/>
                <a:cs typeface="Times New Roman" panose="02020603050405020304" pitchFamily="18" charset="0"/>
              </a:rPr>
              <a:t>different weights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  <a:cs typeface="Times New Roman" panose="02020603050405020304" pitchFamily="18" charset="0"/>
              </a:rPr>
              <a:t>to input variables according to different importance.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  <a:cs typeface="Times New Roman" panose="02020603050405020304" pitchFamily="18" charset="0"/>
              </a:rPr>
              <a:t>Channel-wise attention: </a:t>
            </a:r>
            <a:r>
              <a:rPr lang="en-US" altLang="zh-CN" i="1" u="sng" dirty="0">
                <a:solidFill>
                  <a:srgbClr val="FF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Look “what”</a:t>
            </a:r>
            <a:endParaRPr lang="en-US" altLang="zh-CN" i="1" u="sng" dirty="0">
              <a:solidFill>
                <a:srgbClr val="FF0000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fontAlgn="base">
              <a:lnSpc>
                <a:spcPct val="130000"/>
              </a:lnSpc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  <a:cs typeface="Times New Roman" panose="02020603050405020304" pitchFamily="18" charset="0"/>
              </a:rPr>
              <a:t>Spatial attention: </a:t>
            </a:r>
            <a:r>
              <a:rPr lang="en-US" altLang="zh-CN" i="1" u="sng" dirty="0">
                <a:solidFill>
                  <a:srgbClr val="FF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Look “where”</a:t>
            </a:r>
            <a:endParaRPr lang="en-US" altLang="zh-CN" i="1" u="sng" dirty="0">
              <a:solidFill>
                <a:srgbClr val="FF0000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defTabSz="857250">
              <a:lnSpc>
                <a:spcPct val="150000"/>
              </a:lnSpc>
            </a:pPr>
            <a:r>
              <a:rPr lang="en-US" altLang="zh-CN" dirty="0">
                <a:solidFill>
                  <a:srgbClr val="0000FF"/>
                </a:solidFill>
                <a:ea typeface="微软雅黑" panose="020B0503020204020204" pitchFamily="34" charset="-122"/>
              </a:rPr>
              <a:t>Disadvantages: </a:t>
            </a:r>
            <a:endParaRPr lang="en-US" altLang="zh-CN" dirty="0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marL="267970" indent="-267970" defTabSz="857250">
              <a:buFont typeface="Wingdings" panose="05000000000000000000" pitchFamily="2" charset="2"/>
              <a:buChar char="l"/>
            </a:pPr>
            <a:r>
              <a:rPr lang="en-US" altLang="zh-CN" dirty="0">
                <a:cs typeface="Times New Roman" panose="02020603050405020304" pitchFamily="18" charset="0"/>
              </a:rPr>
              <a:t>They</a:t>
            </a:r>
            <a:r>
              <a:rPr lang="en-US" altLang="zh-CN" i="1" u="sng" dirty="0">
                <a:solidFill>
                  <a:srgbClr val="FF0000"/>
                </a:solidFill>
                <a:cs typeface="Times New Roman" panose="02020603050405020304" pitchFamily="18" charset="0"/>
              </a:rPr>
              <a:t> only perform an operation of local convolution. </a:t>
            </a:r>
            <a:r>
              <a:rPr lang="en-US" altLang="zh-CN" dirty="0">
                <a:cs typeface="Times New Roman" panose="02020603050405020304" pitchFamily="18" charset="0"/>
              </a:rPr>
              <a:t>The operation focuses on the area of neighboring convolution kernels but </a:t>
            </a:r>
            <a:r>
              <a:rPr lang="en-US" altLang="zh-CN" i="1" u="sng" dirty="0">
                <a:solidFill>
                  <a:srgbClr val="FF0000"/>
                </a:solidFill>
                <a:cs typeface="Times New Roman" panose="02020603050405020304" pitchFamily="18" charset="0"/>
              </a:rPr>
              <a:t>misses the global information</a:t>
            </a:r>
            <a:r>
              <a:rPr lang="en-US" altLang="zh-CN" dirty="0">
                <a:cs typeface="Times New Roman" panose="02020603050405020304" pitchFamily="18" charset="0"/>
              </a:rPr>
              <a:t>.</a:t>
            </a:r>
            <a:endParaRPr lang="en-US" altLang="zh-CN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191344" y="85126"/>
            <a:ext cx="12025336" cy="772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Attention U-Net &amp; FED-Net (Channel and spatial attention)</a:t>
            </a:r>
            <a:endParaRPr lang="en-US" altLang="en-US" sz="3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448" y="1263724"/>
            <a:ext cx="5141700" cy="151344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/>
          <a:srcRect b="23687"/>
          <a:stretch>
            <a:fillRect/>
          </a:stretch>
        </p:blipFill>
        <p:spPr>
          <a:xfrm>
            <a:off x="139770" y="2927190"/>
            <a:ext cx="6097497" cy="301143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81432" y="5981358"/>
            <a:ext cx="1168579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[1] M. </a:t>
            </a:r>
            <a:r>
              <a:rPr lang="en-US" altLang="zh-CN" sz="1000" b="1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Jaderberg</a:t>
            </a:r>
            <a:r>
              <a:rPr lang="en-US" altLang="zh-CN" sz="10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K. </a:t>
            </a:r>
            <a:r>
              <a:rPr lang="en-US" altLang="zh-CN" sz="1000" b="1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Simonyan</a:t>
            </a:r>
            <a:r>
              <a:rPr lang="en-US" altLang="zh-CN" sz="10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and A. Zisserman, “ Spatial transformer networks,” in Proc. Adv. Neural Inf. Process. Syst., 2015. </a:t>
            </a:r>
            <a:endParaRPr lang="en-US" altLang="zh-CN" sz="10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[2] O. </a:t>
            </a:r>
            <a:r>
              <a:rPr lang="en-US" altLang="zh-CN" sz="1000" b="1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Oktay</a:t>
            </a:r>
            <a:r>
              <a:rPr lang="en-US" altLang="zh-CN" sz="10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J. </a:t>
            </a:r>
            <a:r>
              <a:rPr lang="en-US" altLang="zh-CN" sz="1000" b="1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Schlemper</a:t>
            </a:r>
            <a:r>
              <a:rPr lang="en-US" altLang="zh-CN" sz="10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L. L. </a:t>
            </a:r>
            <a:r>
              <a:rPr lang="en-US" altLang="zh-CN" sz="1000" b="1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Folgoc</a:t>
            </a:r>
            <a:r>
              <a:rPr lang="en-US" altLang="zh-CN" sz="10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M. Lee, M. Heinrich, K. Misawa, et al., “ Attention U-Net: Learning where to look for the pancreas,” </a:t>
            </a:r>
            <a:r>
              <a:rPr lang="en-US" altLang="zh-CN" sz="1000" b="1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arXiv</a:t>
            </a:r>
            <a:r>
              <a:rPr lang="en-US" altLang="zh-CN" sz="10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preprint arXiv:1804.03999, 2018.</a:t>
            </a:r>
            <a:endParaRPr lang="en-US" altLang="zh-CN" sz="10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[3] J. Hu, L. Shen, and G. Sun, “Squeeze-and-excitation networks,” in Proc. IEEE Conf. </a:t>
            </a:r>
            <a:r>
              <a:rPr lang="en-US" altLang="zh-CN" sz="1000" b="1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Comput</a:t>
            </a:r>
            <a:r>
              <a:rPr lang="en-US" altLang="zh-CN" sz="10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Vis. Pattern </a:t>
            </a:r>
            <a:r>
              <a:rPr lang="en-US" altLang="zh-CN" sz="1000" b="1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Recogniti</a:t>
            </a:r>
            <a:r>
              <a:rPr lang="en-US" altLang="zh-CN" sz="10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., pp. 7132-7141, 2018.</a:t>
            </a:r>
            <a:endParaRPr lang="en-US" altLang="zh-CN" sz="10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[4] </a:t>
            </a:r>
            <a:r>
              <a:rPr lang="en-US" altLang="zh-CN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X. Chen, R. Zhang, and P . Yan, “ Feature fusion encoder decoder network for automatic liver lesion segmentation,” Proc. IEEE 16th Int. </a:t>
            </a:r>
            <a:r>
              <a:rPr lang="en-US" altLang="zh-CN" sz="1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Symp</a:t>
            </a:r>
            <a:r>
              <a:rPr lang="en-US" altLang="zh-CN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Biomed. </a:t>
            </a:r>
            <a:r>
              <a:rPr lang="en-US" altLang="zh-CN" sz="1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Imag</a:t>
            </a:r>
            <a:r>
              <a:rPr lang="en-US" altLang="zh-CN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(ISBI) , pp. 430-433, 2019.</a:t>
            </a:r>
            <a:endParaRPr lang="zh-CN" altLang="en-US" sz="10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/>
          <p:cNvSpPr txBox="1"/>
          <p:nvPr/>
        </p:nvSpPr>
        <p:spPr bwMode="auto">
          <a:xfrm>
            <a:off x="143339" y="14868"/>
            <a:ext cx="8927283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panose="020B0604020202020204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on-local A</a:t>
            </a:r>
            <a:r>
              <a:rPr 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ttention</a:t>
            </a:r>
            <a:endParaRPr 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366937" y="873739"/>
          <a:ext cx="4127227" cy="2564675"/>
        </p:xfrm>
        <a:graphic>
          <a:graphicData uri="http://schemas.openxmlformats.org/presentationml/2006/ole"/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4932175" y="914111"/>
          <a:ext cx="6924465" cy="2664296"/>
        </p:xfrm>
        <a:graphic>
          <a:graphicData uri="http://schemas.openxmlformats.org/presentationml/2006/ole"/>
        </a:graphic>
      </p:graphicFrame>
      <p:sp>
        <p:nvSpPr>
          <p:cNvPr id="22" name="文本框 21"/>
          <p:cNvSpPr txBox="1"/>
          <p:nvPr/>
        </p:nvSpPr>
        <p:spPr>
          <a:xfrm>
            <a:off x="47328" y="924554"/>
            <a:ext cx="2239884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57250"/>
            <a:r>
              <a:rPr lang="en-US" altLang="zh-CN" sz="1690" b="1" dirty="0">
                <a:solidFill>
                  <a:prstClr val="black"/>
                </a:solidFill>
                <a:ea typeface="等线" panose="02010600030101010101" pitchFamily="2" charset="-122"/>
              </a:rPr>
              <a:t>Local operation</a:t>
            </a:r>
            <a:endParaRPr lang="zh-CN" altLang="en-US" sz="1690" b="1" dirty="0">
              <a:solidFill>
                <a:prstClr val="black"/>
              </a:solidFill>
              <a:ea typeface="等线" panose="0201060003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015880" y="914111"/>
            <a:ext cx="2239884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57250"/>
            <a:r>
              <a:rPr lang="en-US" altLang="zh-CN" sz="1690" b="1" dirty="0">
                <a:solidFill>
                  <a:prstClr val="black"/>
                </a:solidFill>
                <a:ea typeface="等线" panose="02010600030101010101" pitchFamily="2" charset="-122"/>
              </a:rPr>
              <a:t>Non-Local operation</a:t>
            </a:r>
            <a:endParaRPr lang="zh-CN" altLang="en-US" sz="1690" b="1" dirty="0">
              <a:solidFill>
                <a:prstClr val="black"/>
              </a:solidFill>
              <a:ea typeface="等线" panose="02010600030101010101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000421" y="5202633"/>
            <a:ext cx="5616624" cy="1000274"/>
          </a:xfrm>
          <a:prstGeom prst="rect">
            <a:avLst/>
          </a:prstGeom>
          <a:ln w="254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00FF"/>
                </a:solidFill>
                <a:ea typeface="微软雅黑" panose="020B0503020204020204" pitchFamily="34" charset="-122"/>
              </a:rPr>
              <a:t>Disadvantages: </a:t>
            </a:r>
            <a:endParaRPr lang="en-US" altLang="zh-CN" dirty="0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marL="285750" indent="-285750" eaLnBrk="1" hangingPunct="1"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1600" dirty="0">
                <a:ea typeface="微软雅黑" panose="020B0503020204020204" pitchFamily="34" charset="-122"/>
              </a:rPr>
              <a:t>Capturing long range dependencies is too inefficient.</a:t>
            </a:r>
            <a:endParaRPr lang="en-US" altLang="zh-CN" sz="1600" dirty="0">
              <a:ea typeface="微软雅黑" panose="020B0503020204020204" pitchFamily="34" charset="-122"/>
            </a:endParaRPr>
          </a:p>
          <a:p>
            <a:pPr marL="285750" indent="-285750" eaLnBrk="1" hangingPunct="1"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1600" dirty="0">
                <a:ea typeface="微软雅黑" panose="020B0503020204020204" pitchFamily="34" charset="-122"/>
              </a:rPr>
              <a:t>Require </a:t>
            </a:r>
            <a:r>
              <a:rPr lang="en-US" altLang="zh-CN" sz="1600" b="1" dirty="0">
                <a:solidFill>
                  <a:srgbClr val="FF0000"/>
                </a:solidFill>
                <a:ea typeface="微软雅黑" panose="020B0503020204020204" pitchFamily="34" charset="-122"/>
              </a:rPr>
              <a:t>higher computing resources</a:t>
            </a:r>
            <a:r>
              <a:rPr lang="en-US" altLang="zh-CN" sz="1600" dirty="0">
                <a:ea typeface="微软雅黑" panose="020B0503020204020204" pitchFamily="34" charset="-122"/>
              </a:rPr>
              <a:t>.</a:t>
            </a:r>
            <a:endParaRPr lang="en-US" altLang="zh-CN" sz="1600" dirty="0"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97585" y="5229200"/>
            <a:ext cx="5328592" cy="1000274"/>
          </a:xfrm>
          <a:prstGeom prst="rect">
            <a:avLst/>
          </a:prstGeom>
          <a:ln w="254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00FF"/>
                </a:solidFill>
                <a:ea typeface="微软雅黑" panose="020B0503020204020204" pitchFamily="34" charset="-122"/>
              </a:rPr>
              <a:t>Advantages: </a:t>
            </a:r>
            <a:endParaRPr lang="en-US" altLang="zh-CN" dirty="0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600" dirty="0">
                <a:ea typeface="微软雅黑" panose="020B0503020204020204" pitchFamily="34" charset="-122"/>
              </a:rPr>
              <a:t>Get global pixel-to-pixel long range dependencies.</a:t>
            </a:r>
            <a:endParaRPr lang="en-US" altLang="zh-CN" sz="1600" dirty="0">
              <a:ea typeface="微软雅黑" panose="020B0503020204020204" pitchFamily="34" charset="-122"/>
            </a:endParaRPr>
          </a:p>
          <a:p>
            <a:pPr marL="285750" indent="-285750" eaLnBrk="1" hangingPunct="1"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1600" dirty="0">
                <a:ea typeface="微软雅黑" panose="020B0503020204020204" pitchFamily="34" charset="-122"/>
              </a:rPr>
              <a:t>increase the receptive field.</a:t>
            </a:r>
            <a:endParaRPr lang="en-US" altLang="zh-CN" sz="1600" dirty="0"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97585" y="3876455"/>
            <a:ext cx="11665296" cy="1136721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Local operation uses square-shaped  convolutional kernels such as 3×3, 5×5, etc. to perform convolution, which considers only local regions and are therefore local operations. Conversely, non-local means that the receptive field can be large, rather than a local field.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87658" y="6236392"/>
            <a:ext cx="11568981" cy="526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[1] Wang, </a:t>
            </a:r>
            <a:r>
              <a:rPr lang="en-US" altLang="zh-CN" sz="1000" b="1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Xiaolong</a:t>
            </a:r>
            <a:r>
              <a:rPr lang="en-US" altLang="zh-CN" sz="10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et al. "Non-local neural networks." Proceedings of the IEEE conference on computer vision and pattern recognition. 2018.</a:t>
            </a:r>
            <a:endParaRPr lang="en-US" altLang="zh-CN" sz="10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0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[2] Z. Wang, N. Zou, D. Shen, and S. Ji, “ Non-local U-Nets for biomedical image segmentation,” Proc. AAAI Conf. </a:t>
            </a:r>
            <a:r>
              <a:rPr lang="en-US" altLang="zh-CN" sz="1000" b="1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Artif</a:t>
            </a:r>
            <a:r>
              <a:rPr lang="en-US" altLang="zh-CN" sz="10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en-US" altLang="zh-CN" sz="1000" b="1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Intell</a:t>
            </a:r>
            <a:r>
              <a:rPr lang="en-US" altLang="zh-CN" sz="10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., 2020.</a:t>
            </a:r>
            <a:endParaRPr lang="zh-CN" altLang="en-US" sz="10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>
                <a:extLst>
                  <a:ext uri="{FF2B5EF4-FFF2-40B4-BE49-F238E27FC236}">
                    <ele attr="{4ECC6E5D-2EFC-4E49-BDE9-70BE01205A41}"/>
                  </a:ext>
                </a:extLst>
              </p:cNvPr>
              <p:cNvSpPr/>
              <p:nvPr/>
            </p:nvSpPr>
            <p:spPr>
              <a:xfrm>
                <a:off x="3397961" y="3163811"/>
                <a:ext cx="13211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961" y="3163811"/>
                <a:ext cx="1321196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>
                <a:extLst>
                  <a:ext uri="{FF2B5EF4-FFF2-40B4-BE49-F238E27FC236}">
                    <ele attr="{333C5309-AB39-4D77-801A-33B1AC20D1C3}"/>
                  </a:ext>
                </a:extLst>
              </p:cNvPr>
              <p:cNvSpPr/>
              <p:nvPr/>
            </p:nvSpPr>
            <p:spPr>
              <a:xfrm>
                <a:off x="47328" y="3491597"/>
                <a:ext cx="67954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dirty="0"/>
                        <m:t>affinity</m:t>
                      </m:r>
                      <m:r>
                        <m:rPr>
                          <m:nor/>
                        </m:rPr>
                        <a:rPr lang="en-US" altLang="zh-CN" dirty="0"/>
                        <m:t> </m:t>
                      </m:r>
                      <m:r>
                        <m:rPr>
                          <m:nor/>
                        </m:rPr>
                        <a:rPr lang="en-US" altLang="zh-CN" dirty="0"/>
                        <m:t>matrix</m:t>
                      </m:r>
                      <m:r>
                        <m:rPr>
                          <m:nor/>
                        </m:rPr>
                        <a:rPr lang="en-US" altLang="zh-CN" b="0" i="0" dirty="0" smtClean="0"/>
                        <m:t>             </m:t>
                      </m:r>
                      <m:r>
                        <m:rPr>
                          <m:nor/>
                        </m:rPr>
                        <a:rPr lang="en-US" altLang="zh-CN" b="0" i="0" dirty="0" smtClean="0"/>
                        <m:t>denotes</m:t>
                      </m:r>
                      <m:r>
                        <m:rPr>
                          <m:nor/>
                        </m:rPr>
                        <a:rPr lang="en-US" altLang="zh-CN" b="0" i="0" dirty="0" smtClean="0"/>
                        <m:t> </m:t>
                      </m:r>
                      <m:r>
                        <m:rPr>
                          <m:nor/>
                        </m:rPr>
                        <a:rPr lang="en-US" altLang="zh-CN" b="0" i="0" dirty="0" smtClean="0"/>
                        <m:t>spatial</m:t>
                      </m:r>
                      <m:r>
                        <m:rPr>
                          <m:nor/>
                        </m:rPr>
                        <a:rPr lang="en-US" altLang="zh-CN" b="0" i="0" dirty="0" smtClean="0"/>
                        <m:t> </m:t>
                      </m:r>
                      <m:r>
                        <m:rPr>
                          <m:nor/>
                        </m:rPr>
                        <a:rPr lang="en-US" altLang="zh-CN" b="0" i="0" dirty="0" smtClean="0"/>
                        <m:t>attention</m:t>
                      </m:r>
                      <m:r>
                        <m:rPr>
                          <m:nor/>
                        </m:rPr>
                        <a:rPr lang="en-US" altLang="zh-CN" b="0" i="0" dirty="0" smtClean="0"/>
                        <m:t> </m:t>
                      </m:r>
                      <m:r>
                        <m:rPr>
                          <m:nor/>
                        </m:rPr>
                        <a:rPr lang="en-US" altLang="zh-CN" b="0" i="0" dirty="0" smtClean="0"/>
                        <m:t>that</m:t>
                      </m:r>
                      <m:r>
                        <m:rPr>
                          <m:nor/>
                        </m:rPr>
                        <a:rPr lang="en-US" altLang="zh-CN" b="0" i="0" dirty="0" smtClean="0"/>
                        <m:t> </m:t>
                      </m:r>
                      <m:r>
                        <m:rPr>
                          <m:nor/>
                        </m:rPr>
                        <a:rPr lang="en-US" altLang="zh-CN" b="0" i="0" dirty="0" smtClean="0"/>
                        <m:t>concerns</m:t>
                      </m:r>
                      <m:r>
                        <m:rPr>
                          <m:nor/>
                        </m:rPr>
                        <a:rPr lang="en-US" altLang="zh-CN" b="0" i="0" dirty="0" smtClean="0"/>
                        <m:t> </m:t>
                      </m:r>
                      <m:r>
                        <m:rPr>
                          <m:nor/>
                        </m:rPr>
                        <a:rPr lang="en-US" altLang="zh-CN" b="0" i="0" dirty="0" smtClean="0"/>
                        <m:t>all</m:t>
                      </m:r>
                      <m:r>
                        <m:rPr>
                          <m:nor/>
                        </m:rPr>
                        <a:rPr lang="en-US" altLang="zh-CN" b="0" i="0" dirty="0" smtClean="0"/>
                        <m:t> </m:t>
                      </m:r>
                      <m:r>
                        <m:rPr>
                          <m:nor/>
                        </m:rPr>
                        <a:rPr lang="en-US" altLang="zh-CN" b="0" i="0" dirty="0" smtClean="0"/>
                        <m:t>pixels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8" y="3491597"/>
                <a:ext cx="6795450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ele attr="{B1EB4C14-3FD4-43C8-9AB8-7B308BB94CE9}"/>
                  </a:ext>
                </a:extLst>
              </p:cNvPr>
              <p:cNvSpPr/>
              <p:nvPr/>
            </p:nvSpPr>
            <p:spPr>
              <a:xfrm>
                <a:off x="1415480" y="3499392"/>
                <a:ext cx="7697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480" y="3499392"/>
                <a:ext cx="769763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>
                <a:extLst>
                  <a:ext uri="{FF2B5EF4-FFF2-40B4-BE49-F238E27FC236}">
                    <ele attr="{D17280F3-1FDE-4ABD-8D02-665FCECE8099}"/>
                  </a:ext>
                </a:extLst>
              </p:cNvPr>
              <p:cNvSpPr/>
              <p:nvPr/>
            </p:nvSpPr>
            <p:spPr>
              <a:xfrm>
                <a:off x="7255763" y="3490381"/>
                <a:ext cx="265666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b="0" i="0" dirty="0" smtClean="0"/>
                        <m:t>denotes</m:t>
                      </m:r>
                      <m:r>
                        <m:rPr>
                          <m:nor/>
                        </m:rPr>
                        <a:rPr lang="en-US" altLang="zh-CN" b="0" i="0" dirty="0" smtClean="0"/>
                        <m:t> </m:t>
                      </m:r>
                      <m:r>
                        <m:rPr>
                          <m:nor/>
                        </m:rPr>
                        <a:rPr lang="en-US" altLang="zh-CN" b="0" i="0" dirty="0" smtClean="0"/>
                        <m:t>chanel</m:t>
                      </m:r>
                      <m:r>
                        <m:rPr>
                          <m:nor/>
                        </m:rPr>
                        <a:rPr lang="en-US" altLang="zh-CN" b="0" i="0" dirty="0" smtClean="0"/>
                        <m:t> </m:t>
                      </m:r>
                      <m:r>
                        <m:rPr>
                          <m:nor/>
                        </m:rPr>
                        <a:rPr lang="en-US" altLang="zh-CN" b="0" i="0" dirty="0" smtClean="0"/>
                        <m:t>attention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5763" y="3490381"/>
                <a:ext cx="2656661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>
                <a:extLst>
                  <a:ext uri="{FF2B5EF4-FFF2-40B4-BE49-F238E27FC236}">
                    <ele attr="{D966ED45-ABC3-4F71-9300-0EFD1D019FBA}"/>
                  </a:ext>
                </a:extLst>
              </p:cNvPr>
              <p:cNvSpPr/>
              <p:nvPr/>
            </p:nvSpPr>
            <p:spPr>
              <a:xfrm>
                <a:off x="6637136" y="3481154"/>
                <a:ext cx="7409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7136" y="3481154"/>
                <a:ext cx="740908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4771" y="836711"/>
            <a:ext cx="2632176" cy="6027687"/>
          </a:xfrm>
          <a:prstGeom prst="rect">
            <a:avLst/>
          </a:prstGeom>
          <a:solidFill>
            <a:srgbClr val="2D73B9"/>
          </a:solidFill>
          <a:ln>
            <a:solidFill>
              <a:srgbClr val="2D73B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4007768" y="2772685"/>
            <a:ext cx="5616625" cy="720002"/>
            <a:chOff x="4871863" y="2780928"/>
            <a:chExt cx="5616625" cy="720002"/>
          </a:xfrm>
        </p:grpSpPr>
        <p:sp>
          <p:nvSpPr>
            <p:cNvPr id="12" name="流程图: 库存数据 53"/>
            <p:cNvSpPr/>
            <p:nvPr/>
          </p:nvSpPr>
          <p:spPr>
            <a:xfrm rot="10800000">
              <a:off x="5448368" y="2781074"/>
              <a:ext cx="5040120" cy="719856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-1" fmla="*/ 1980 w 10313"/>
                <a:gd name="connsiteY0-2" fmla="*/ 0 h 10000"/>
                <a:gd name="connsiteX1-3" fmla="*/ 10313 w 10313"/>
                <a:gd name="connsiteY1-4" fmla="*/ 0 h 10000"/>
                <a:gd name="connsiteX2-5" fmla="*/ 8646 w 10313"/>
                <a:gd name="connsiteY2-6" fmla="*/ 5000 h 10000"/>
                <a:gd name="connsiteX3-7" fmla="*/ 10313 w 10313"/>
                <a:gd name="connsiteY3-8" fmla="*/ 10000 h 10000"/>
                <a:gd name="connsiteX4-9" fmla="*/ 1980 w 10313"/>
                <a:gd name="connsiteY4-10" fmla="*/ 10000 h 10000"/>
                <a:gd name="connsiteX5-11" fmla="*/ 0 w 10313"/>
                <a:gd name="connsiteY5-12" fmla="*/ 5000 h 10000"/>
                <a:gd name="connsiteX6-13" fmla="*/ 1980 w 10313"/>
                <a:gd name="connsiteY6-14" fmla="*/ 0 h 10000"/>
                <a:gd name="connsiteX0-15" fmla="*/ 1980 w 10313"/>
                <a:gd name="connsiteY0-16" fmla="*/ 0 h 10000"/>
                <a:gd name="connsiteX1-17" fmla="*/ 10313 w 10313"/>
                <a:gd name="connsiteY1-18" fmla="*/ 0 h 10000"/>
                <a:gd name="connsiteX2-19" fmla="*/ 8646 w 10313"/>
                <a:gd name="connsiteY2-20" fmla="*/ 5000 h 10000"/>
                <a:gd name="connsiteX3-21" fmla="*/ 10313 w 10313"/>
                <a:gd name="connsiteY3-22" fmla="*/ 10000 h 10000"/>
                <a:gd name="connsiteX4-23" fmla="*/ 1980 w 10313"/>
                <a:gd name="connsiteY4-24" fmla="*/ 10000 h 10000"/>
                <a:gd name="connsiteX5-25" fmla="*/ 0 w 10313"/>
                <a:gd name="connsiteY5-26" fmla="*/ 5000 h 10000"/>
                <a:gd name="connsiteX6-27" fmla="*/ 1980 w 10313"/>
                <a:gd name="connsiteY6-28" fmla="*/ 0 h 10000"/>
                <a:gd name="connsiteX0-29" fmla="*/ 610 w 8943"/>
                <a:gd name="connsiteY0-30" fmla="*/ 0 h 10000"/>
                <a:gd name="connsiteX1-31" fmla="*/ 8943 w 8943"/>
                <a:gd name="connsiteY1-32" fmla="*/ 0 h 10000"/>
                <a:gd name="connsiteX2-33" fmla="*/ 7276 w 8943"/>
                <a:gd name="connsiteY2-34" fmla="*/ 5000 h 10000"/>
                <a:gd name="connsiteX3-35" fmla="*/ 8943 w 8943"/>
                <a:gd name="connsiteY3-36" fmla="*/ 10000 h 10000"/>
                <a:gd name="connsiteX4-37" fmla="*/ 610 w 8943"/>
                <a:gd name="connsiteY4-38" fmla="*/ 10000 h 10000"/>
                <a:gd name="connsiteX5-39" fmla="*/ 86 w 8943"/>
                <a:gd name="connsiteY5-40" fmla="*/ 4824 h 10000"/>
                <a:gd name="connsiteX6-41" fmla="*/ 610 w 8943"/>
                <a:gd name="connsiteY6-42" fmla="*/ 0 h 10000"/>
                <a:gd name="connsiteX0-43" fmla="*/ 682 w 10000"/>
                <a:gd name="connsiteY0-44" fmla="*/ 0 h 10000"/>
                <a:gd name="connsiteX1-45" fmla="*/ 10000 w 10000"/>
                <a:gd name="connsiteY1-46" fmla="*/ 0 h 10000"/>
                <a:gd name="connsiteX2-47" fmla="*/ 8136 w 10000"/>
                <a:gd name="connsiteY2-48" fmla="*/ 5000 h 10000"/>
                <a:gd name="connsiteX3-49" fmla="*/ 10000 w 10000"/>
                <a:gd name="connsiteY3-50" fmla="*/ 10000 h 10000"/>
                <a:gd name="connsiteX4-51" fmla="*/ 682 w 10000"/>
                <a:gd name="connsiteY4-52" fmla="*/ 10000 h 10000"/>
                <a:gd name="connsiteX5-53" fmla="*/ 96 w 10000"/>
                <a:gd name="connsiteY5-54" fmla="*/ 4824 h 10000"/>
                <a:gd name="connsiteX6-55" fmla="*/ 682 w 10000"/>
                <a:gd name="connsiteY6-56" fmla="*/ 0 h 10000"/>
                <a:gd name="connsiteX0-57" fmla="*/ 588 w 9906"/>
                <a:gd name="connsiteY0-58" fmla="*/ 0 h 10000"/>
                <a:gd name="connsiteX1-59" fmla="*/ 9906 w 9906"/>
                <a:gd name="connsiteY1-60" fmla="*/ 0 h 10000"/>
                <a:gd name="connsiteX2-61" fmla="*/ 8042 w 9906"/>
                <a:gd name="connsiteY2-62" fmla="*/ 5000 h 10000"/>
                <a:gd name="connsiteX3-63" fmla="*/ 9906 w 9906"/>
                <a:gd name="connsiteY3-64" fmla="*/ 10000 h 10000"/>
                <a:gd name="connsiteX4-65" fmla="*/ 588 w 9906"/>
                <a:gd name="connsiteY4-66" fmla="*/ 10000 h 10000"/>
                <a:gd name="connsiteX5-67" fmla="*/ 2 w 9906"/>
                <a:gd name="connsiteY5-68" fmla="*/ 4824 h 10000"/>
                <a:gd name="connsiteX6-69" fmla="*/ 588 w 9906"/>
                <a:gd name="connsiteY6-70" fmla="*/ 0 h 10000"/>
                <a:gd name="connsiteX0-71" fmla="*/ 594 w 10000"/>
                <a:gd name="connsiteY0-72" fmla="*/ 0 h 10000"/>
                <a:gd name="connsiteX1-73" fmla="*/ 10000 w 10000"/>
                <a:gd name="connsiteY1-74" fmla="*/ 0 h 10000"/>
                <a:gd name="connsiteX2-75" fmla="*/ 8118 w 10000"/>
                <a:gd name="connsiteY2-76" fmla="*/ 5000 h 10000"/>
                <a:gd name="connsiteX3-77" fmla="*/ 10000 w 10000"/>
                <a:gd name="connsiteY3-78" fmla="*/ 10000 h 10000"/>
                <a:gd name="connsiteX4-79" fmla="*/ 594 w 10000"/>
                <a:gd name="connsiteY4-80" fmla="*/ 10000 h 10000"/>
                <a:gd name="connsiteX5-81" fmla="*/ 2 w 10000"/>
                <a:gd name="connsiteY5-82" fmla="*/ 4824 h 10000"/>
                <a:gd name="connsiteX6-83" fmla="*/ 594 w 10000"/>
                <a:gd name="connsiteY6-84" fmla="*/ 0 h 10000"/>
                <a:gd name="connsiteX0-85" fmla="*/ 592 w 9998"/>
                <a:gd name="connsiteY0-86" fmla="*/ 0 h 10000"/>
                <a:gd name="connsiteX1-87" fmla="*/ 9998 w 9998"/>
                <a:gd name="connsiteY1-88" fmla="*/ 0 h 10000"/>
                <a:gd name="connsiteX2-89" fmla="*/ 8116 w 9998"/>
                <a:gd name="connsiteY2-90" fmla="*/ 5000 h 10000"/>
                <a:gd name="connsiteX3-91" fmla="*/ 9998 w 9998"/>
                <a:gd name="connsiteY3-92" fmla="*/ 10000 h 10000"/>
                <a:gd name="connsiteX4-93" fmla="*/ 592 w 9998"/>
                <a:gd name="connsiteY4-94" fmla="*/ 10000 h 10000"/>
                <a:gd name="connsiteX5-95" fmla="*/ 0 w 9998"/>
                <a:gd name="connsiteY5-96" fmla="*/ 4824 h 10000"/>
                <a:gd name="connsiteX6-97" fmla="*/ 592 w 9998"/>
                <a:gd name="connsiteY6-98" fmla="*/ 0 h 10000"/>
                <a:gd name="connsiteX0-99" fmla="*/ 592 w 10000"/>
                <a:gd name="connsiteY0-100" fmla="*/ 0 h 10000"/>
                <a:gd name="connsiteX1-101" fmla="*/ 10000 w 10000"/>
                <a:gd name="connsiteY1-102" fmla="*/ 0 h 10000"/>
                <a:gd name="connsiteX2-103" fmla="*/ 9575 w 10000"/>
                <a:gd name="connsiteY2-104" fmla="*/ 5353 h 10000"/>
                <a:gd name="connsiteX3-105" fmla="*/ 10000 w 10000"/>
                <a:gd name="connsiteY3-106" fmla="*/ 10000 h 10000"/>
                <a:gd name="connsiteX4-107" fmla="*/ 592 w 10000"/>
                <a:gd name="connsiteY4-108" fmla="*/ 10000 h 10000"/>
                <a:gd name="connsiteX5-109" fmla="*/ 0 w 10000"/>
                <a:gd name="connsiteY5-110" fmla="*/ 4824 h 10000"/>
                <a:gd name="connsiteX6-111" fmla="*/ 592 w 10000"/>
                <a:gd name="connsiteY6-112" fmla="*/ 0 h 10000"/>
                <a:gd name="connsiteX0-113" fmla="*/ 592 w 10000"/>
                <a:gd name="connsiteY0-114" fmla="*/ 0 h 10000"/>
                <a:gd name="connsiteX1-115" fmla="*/ 10000 w 10000"/>
                <a:gd name="connsiteY1-116" fmla="*/ 0 h 10000"/>
                <a:gd name="connsiteX2-117" fmla="*/ 9575 w 10000"/>
                <a:gd name="connsiteY2-118" fmla="*/ 5353 h 10000"/>
                <a:gd name="connsiteX3-119" fmla="*/ 10000 w 10000"/>
                <a:gd name="connsiteY3-120" fmla="*/ 10000 h 10000"/>
                <a:gd name="connsiteX4-121" fmla="*/ 592 w 10000"/>
                <a:gd name="connsiteY4-122" fmla="*/ 10000 h 10000"/>
                <a:gd name="connsiteX5-123" fmla="*/ 0 w 10000"/>
                <a:gd name="connsiteY5-124" fmla="*/ 4824 h 10000"/>
                <a:gd name="connsiteX6-125" fmla="*/ 592 w 10000"/>
                <a:gd name="connsiteY6-126" fmla="*/ 0 h 10000"/>
                <a:gd name="connsiteX0-127" fmla="*/ 592 w 10000"/>
                <a:gd name="connsiteY0-128" fmla="*/ 0 h 10000"/>
                <a:gd name="connsiteX1-129" fmla="*/ 10000 w 10000"/>
                <a:gd name="connsiteY1-130" fmla="*/ 0 h 10000"/>
                <a:gd name="connsiteX2-131" fmla="*/ 9575 w 10000"/>
                <a:gd name="connsiteY2-132" fmla="*/ 5353 h 10000"/>
                <a:gd name="connsiteX3-133" fmla="*/ 10000 w 10000"/>
                <a:gd name="connsiteY3-134" fmla="*/ 10000 h 10000"/>
                <a:gd name="connsiteX4-135" fmla="*/ 592 w 10000"/>
                <a:gd name="connsiteY4-136" fmla="*/ 10000 h 10000"/>
                <a:gd name="connsiteX5-137" fmla="*/ 0 w 10000"/>
                <a:gd name="connsiteY5-138" fmla="*/ 4824 h 10000"/>
                <a:gd name="connsiteX6-139" fmla="*/ 592 w 10000"/>
                <a:gd name="connsiteY6-140" fmla="*/ 0 h 10000"/>
                <a:gd name="connsiteX0-141" fmla="*/ 592 w 10000"/>
                <a:gd name="connsiteY0-142" fmla="*/ 0 h 10000"/>
                <a:gd name="connsiteX1-143" fmla="*/ 10000 w 10000"/>
                <a:gd name="connsiteY1-144" fmla="*/ 0 h 10000"/>
                <a:gd name="connsiteX2-145" fmla="*/ 9575 w 10000"/>
                <a:gd name="connsiteY2-146" fmla="*/ 5353 h 10000"/>
                <a:gd name="connsiteX3-147" fmla="*/ 10000 w 10000"/>
                <a:gd name="connsiteY3-148" fmla="*/ 10000 h 10000"/>
                <a:gd name="connsiteX4-149" fmla="*/ 592 w 10000"/>
                <a:gd name="connsiteY4-150" fmla="*/ 10000 h 10000"/>
                <a:gd name="connsiteX5-151" fmla="*/ 0 w 10000"/>
                <a:gd name="connsiteY5-152" fmla="*/ 4824 h 10000"/>
                <a:gd name="connsiteX6-153" fmla="*/ 592 w 10000"/>
                <a:gd name="connsiteY6-154" fmla="*/ 0 h 10000"/>
                <a:gd name="connsiteX0-155" fmla="*/ 592 w 10000"/>
                <a:gd name="connsiteY0-156" fmla="*/ 0 h 10010"/>
                <a:gd name="connsiteX1-157" fmla="*/ 10000 w 10000"/>
                <a:gd name="connsiteY1-158" fmla="*/ 0 h 10010"/>
                <a:gd name="connsiteX2-159" fmla="*/ 9575 w 10000"/>
                <a:gd name="connsiteY2-160" fmla="*/ 5353 h 10010"/>
                <a:gd name="connsiteX3-161" fmla="*/ 10000 w 10000"/>
                <a:gd name="connsiteY3-162" fmla="*/ 10000 h 10010"/>
                <a:gd name="connsiteX4-163" fmla="*/ 592 w 10000"/>
                <a:gd name="connsiteY4-164" fmla="*/ 10000 h 10010"/>
                <a:gd name="connsiteX5-165" fmla="*/ 0 w 10000"/>
                <a:gd name="connsiteY5-166" fmla="*/ 4824 h 10010"/>
                <a:gd name="connsiteX6-167" fmla="*/ 592 w 10000"/>
                <a:gd name="connsiteY6-168" fmla="*/ 0 h 10010"/>
                <a:gd name="connsiteX0-169" fmla="*/ 592 w 10000"/>
                <a:gd name="connsiteY0-170" fmla="*/ 0 h 10009"/>
                <a:gd name="connsiteX1-171" fmla="*/ 10000 w 10000"/>
                <a:gd name="connsiteY1-172" fmla="*/ 0 h 10009"/>
                <a:gd name="connsiteX2-173" fmla="*/ 9463 w 10000"/>
                <a:gd name="connsiteY2-174" fmla="*/ 5176 h 10009"/>
                <a:gd name="connsiteX3-175" fmla="*/ 10000 w 10000"/>
                <a:gd name="connsiteY3-176" fmla="*/ 10000 h 10009"/>
                <a:gd name="connsiteX4-177" fmla="*/ 592 w 10000"/>
                <a:gd name="connsiteY4-178" fmla="*/ 10000 h 10009"/>
                <a:gd name="connsiteX5-179" fmla="*/ 0 w 10000"/>
                <a:gd name="connsiteY5-180" fmla="*/ 4824 h 10009"/>
                <a:gd name="connsiteX6-181" fmla="*/ 592 w 10000"/>
                <a:gd name="connsiteY6-182" fmla="*/ 0 h 10009"/>
                <a:gd name="connsiteX0-183" fmla="*/ 592 w 10000"/>
                <a:gd name="connsiteY0-184" fmla="*/ 0 h 10008"/>
                <a:gd name="connsiteX1-185" fmla="*/ 10000 w 10000"/>
                <a:gd name="connsiteY1-186" fmla="*/ 0 h 10008"/>
                <a:gd name="connsiteX2-187" fmla="*/ 9431 w 10000"/>
                <a:gd name="connsiteY2-188" fmla="*/ 4911 h 10008"/>
                <a:gd name="connsiteX3-189" fmla="*/ 10000 w 10000"/>
                <a:gd name="connsiteY3-190" fmla="*/ 10000 h 10008"/>
                <a:gd name="connsiteX4-191" fmla="*/ 592 w 10000"/>
                <a:gd name="connsiteY4-192" fmla="*/ 10000 h 10008"/>
                <a:gd name="connsiteX5-193" fmla="*/ 0 w 10000"/>
                <a:gd name="connsiteY5-194" fmla="*/ 4824 h 10008"/>
                <a:gd name="connsiteX6-195" fmla="*/ 592 w 10000"/>
                <a:gd name="connsiteY6-196" fmla="*/ 0 h 100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0000" h="10008">
                  <a:moveTo>
                    <a:pt x="592" y="0"/>
                  </a:moveTo>
                  <a:lnTo>
                    <a:pt x="10000" y="0"/>
                  </a:lnTo>
                  <a:cubicBezTo>
                    <a:pt x="9751" y="0"/>
                    <a:pt x="9431" y="2150"/>
                    <a:pt x="9431" y="4911"/>
                  </a:cubicBezTo>
                  <a:cubicBezTo>
                    <a:pt x="9431" y="7672"/>
                    <a:pt x="9792" y="10176"/>
                    <a:pt x="10000" y="10000"/>
                  </a:cubicBezTo>
                  <a:lnTo>
                    <a:pt x="592" y="10000"/>
                  </a:lnTo>
                  <a:cubicBezTo>
                    <a:pt x="177" y="9823"/>
                    <a:pt x="0" y="7585"/>
                    <a:pt x="0" y="4824"/>
                  </a:cubicBezTo>
                  <a:cubicBezTo>
                    <a:pt x="0" y="2063"/>
                    <a:pt x="239" y="176"/>
                    <a:pt x="59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600"/>
            </a:p>
          </p:txBody>
        </p:sp>
        <p:sp>
          <p:nvSpPr>
            <p:cNvPr id="13" name="矩形 12"/>
            <p:cNvSpPr>
              <a:spLocks noChangeArrowheads="1"/>
            </p:cNvSpPr>
            <p:nvPr/>
          </p:nvSpPr>
          <p:spPr bwMode="auto">
            <a:xfrm>
              <a:off x="5951983" y="2801458"/>
              <a:ext cx="4334941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3600" b="1" dirty="0">
                  <a:solidFill>
                    <a:schemeClr val="bg2">
                      <a:lumMod val="9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Related work</a:t>
              </a:r>
              <a:endParaRPr lang="zh-CN" altLang="en-US" sz="3600" b="1" dirty="0">
                <a:solidFill>
                  <a:schemeClr val="bg2">
                    <a:lumMod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4871863" y="2780928"/>
              <a:ext cx="746185" cy="72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52400" sx="106000" sy="106000" algn="ctr" rotWithShape="0">
                <a:prstClr val="black">
                  <a:alpha val="6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altLang="zh-CN" sz="3600" b="1" dirty="0">
                  <a:ln w="11430"/>
                  <a:solidFill>
                    <a:srgbClr val="7030A0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2</a:t>
              </a:r>
              <a:endParaRPr lang="zh-CN" altLang="en-US" sz="3600" b="1" dirty="0">
                <a:ln w="11430"/>
                <a:solidFill>
                  <a:srgbClr val="7030A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007768" y="4245242"/>
            <a:ext cx="5616625" cy="720002"/>
            <a:chOff x="4879767" y="4005064"/>
            <a:chExt cx="5616625" cy="720002"/>
          </a:xfrm>
        </p:grpSpPr>
        <p:sp>
          <p:nvSpPr>
            <p:cNvPr id="15" name="流程图: 库存数据 53"/>
            <p:cNvSpPr/>
            <p:nvPr/>
          </p:nvSpPr>
          <p:spPr>
            <a:xfrm rot="10800000">
              <a:off x="5456272" y="4005210"/>
              <a:ext cx="5040120" cy="719856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-1" fmla="*/ 1980 w 10313"/>
                <a:gd name="connsiteY0-2" fmla="*/ 0 h 10000"/>
                <a:gd name="connsiteX1-3" fmla="*/ 10313 w 10313"/>
                <a:gd name="connsiteY1-4" fmla="*/ 0 h 10000"/>
                <a:gd name="connsiteX2-5" fmla="*/ 8646 w 10313"/>
                <a:gd name="connsiteY2-6" fmla="*/ 5000 h 10000"/>
                <a:gd name="connsiteX3-7" fmla="*/ 10313 w 10313"/>
                <a:gd name="connsiteY3-8" fmla="*/ 10000 h 10000"/>
                <a:gd name="connsiteX4-9" fmla="*/ 1980 w 10313"/>
                <a:gd name="connsiteY4-10" fmla="*/ 10000 h 10000"/>
                <a:gd name="connsiteX5-11" fmla="*/ 0 w 10313"/>
                <a:gd name="connsiteY5-12" fmla="*/ 5000 h 10000"/>
                <a:gd name="connsiteX6-13" fmla="*/ 1980 w 10313"/>
                <a:gd name="connsiteY6-14" fmla="*/ 0 h 10000"/>
                <a:gd name="connsiteX0-15" fmla="*/ 1980 w 10313"/>
                <a:gd name="connsiteY0-16" fmla="*/ 0 h 10000"/>
                <a:gd name="connsiteX1-17" fmla="*/ 10313 w 10313"/>
                <a:gd name="connsiteY1-18" fmla="*/ 0 h 10000"/>
                <a:gd name="connsiteX2-19" fmla="*/ 8646 w 10313"/>
                <a:gd name="connsiteY2-20" fmla="*/ 5000 h 10000"/>
                <a:gd name="connsiteX3-21" fmla="*/ 10313 w 10313"/>
                <a:gd name="connsiteY3-22" fmla="*/ 10000 h 10000"/>
                <a:gd name="connsiteX4-23" fmla="*/ 1980 w 10313"/>
                <a:gd name="connsiteY4-24" fmla="*/ 10000 h 10000"/>
                <a:gd name="connsiteX5-25" fmla="*/ 0 w 10313"/>
                <a:gd name="connsiteY5-26" fmla="*/ 5000 h 10000"/>
                <a:gd name="connsiteX6-27" fmla="*/ 1980 w 10313"/>
                <a:gd name="connsiteY6-28" fmla="*/ 0 h 10000"/>
                <a:gd name="connsiteX0-29" fmla="*/ 610 w 8943"/>
                <a:gd name="connsiteY0-30" fmla="*/ 0 h 10000"/>
                <a:gd name="connsiteX1-31" fmla="*/ 8943 w 8943"/>
                <a:gd name="connsiteY1-32" fmla="*/ 0 h 10000"/>
                <a:gd name="connsiteX2-33" fmla="*/ 7276 w 8943"/>
                <a:gd name="connsiteY2-34" fmla="*/ 5000 h 10000"/>
                <a:gd name="connsiteX3-35" fmla="*/ 8943 w 8943"/>
                <a:gd name="connsiteY3-36" fmla="*/ 10000 h 10000"/>
                <a:gd name="connsiteX4-37" fmla="*/ 610 w 8943"/>
                <a:gd name="connsiteY4-38" fmla="*/ 10000 h 10000"/>
                <a:gd name="connsiteX5-39" fmla="*/ 86 w 8943"/>
                <a:gd name="connsiteY5-40" fmla="*/ 4824 h 10000"/>
                <a:gd name="connsiteX6-41" fmla="*/ 610 w 8943"/>
                <a:gd name="connsiteY6-42" fmla="*/ 0 h 10000"/>
                <a:gd name="connsiteX0-43" fmla="*/ 682 w 10000"/>
                <a:gd name="connsiteY0-44" fmla="*/ 0 h 10000"/>
                <a:gd name="connsiteX1-45" fmla="*/ 10000 w 10000"/>
                <a:gd name="connsiteY1-46" fmla="*/ 0 h 10000"/>
                <a:gd name="connsiteX2-47" fmla="*/ 8136 w 10000"/>
                <a:gd name="connsiteY2-48" fmla="*/ 5000 h 10000"/>
                <a:gd name="connsiteX3-49" fmla="*/ 10000 w 10000"/>
                <a:gd name="connsiteY3-50" fmla="*/ 10000 h 10000"/>
                <a:gd name="connsiteX4-51" fmla="*/ 682 w 10000"/>
                <a:gd name="connsiteY4-52" fmla="*/ 10000 h 10000"/>
                <a:gd name="connsiteX5-53" fmla="*/ 96 w 10000"/>
                <a:gd name="connsiteY5-54" fmla="*/ 4824 h 10000"/>
                <a:gd name="connsiteX6-55" fmla="*/ 682 w 10000"/>
                <a:gd name="connsiteY6-56" fmla="*/ 0 h 10000"/>
                <a:gd name="connsiteX0-57" fmla="*/ 588 w 9906"/>
                <a:gd name="connsiteY0-58" fmla="*/ 0 h 10000"/>
                <a:gd name="connsiteX1-59" fmla="*/ 9906 w 9906"/>
                <a:gd name="connsiteY1-60" fmla="*/ 0 h 10000"/>
                <a:gd name="connsiteX2-61" fmla="*/ 8042 w 9906"/>
                <a:gd name="connsiteY2-62" fmla="*/ 5000 h 10000"/>
                <a:gd name="connsiteX3-63" fmla="*/ 9906 w 9906"/>
                <a:gd name="connsiteY3-64" fmla="*/ 10000 h 10000"/>
                <a:gd name="connsiteX4-65" fmla="*/ 588 w 9906"/>
                <a:gd name="connsiteY4-66" fmla="*/ 10000 h 10000"/>
                <a:gd name="connsiteX5-67" fmla="*/ 2 w 9906"/>
                <a:gd name="connsiteY5-68" fmla="*/ 4824 h 10000"/>
                <a:gd name="connsiteX6-69" fmla="*/ 588 w 9906"/>
                <a:gd name="connsiteY6-70" fmla="*/ 0 h 10000"/>
                <a:gd name="connsiteX0-71" fmla="*/ 594 w 10000"/>
                <a:gd name="connsiteY0-72" fmla="*/ 0 h 10000"/>
                <a:gd name="connsiteX1-73" fmla="*/ 10000 w 10000"/>
                <a:gd name="connsiteY1-74" fmla="*/ 0 h 10000"/>
                <a:gd name="connsiteX2-75" fmla="*/ 8118 w 10000"/>
                <a:gd name="connsiteY2-76" fmla="*/ 5000 h 10000"/>
                <a:gd name="connsiteX3-77" fmla="*/ 10000 w 10000"/>
                <a:gd name="connsiteY3-78" fmla="*/ 10000 h 10000"/>
                <a:gd name="connsiteX4-79" fmla="*/ 594 w 10000"/>
                <a:gd name="connsiteY4-80" fmla="*/ 10000 h 10000"/>
                <a:gd name="connsiteX5-81" fmla="*/ 2 w 10000"/>
                <a:gd name="connsiteY5-82" fmla="*/ 4824 h 10000"/>
                <a:gd name="connsiteX6-83" fmla="*/ 594 w 10000"/>
                <a:gd name="connsiteY6-84" fmla="*/ 0 h 10000"/>
                <a:gd name="connsiteX0-85" fmla="*/ 592 w 9998"/>
                <a:gd name="connsiteY0-86" fmla="*/ 0 h 10000"/>
                <a:gd name="connsiteX1-87" fmla="*/ 9998 w 9998"/>
                <a:gd name="connsiteY1-88" fmla="*/ 0 h 10000"/>
                <a:gd name="connsiteX2-89" fmla="*/ 8116 w 9998"/>
                <a:gd name="connsiteY2-90" fmla="*/ 5000 h 10000"/>
                <a:gd name="connsiteX3-91" fmla="*/ 9998 w 9998"/>
                <a:gd name="connsiteY3-92" fmla="*/ 10000 h 10000"/>
                <a:gd name="connsiteX4-93" fmla="*/ 592 w 9998"/>
                <a:gd name="connsiteY4-94" fmla="*/ 10000 h 10000"/>
                <a:gd name="connsiteX5-95" fmla="*/ 0 w 9998"/>
                <a:gd name="connsiteY5-96" fmla="*/ 4824 h 10000"/>
                <a:gd name="connsiteX6-97" fmla="*/ 592 w 9998"/>
                <a:gd name="connsiteY6-98" fmla="*/ 0 h 10000"/>
                <a:gd name="connsiteX0-99" fmla="*/ 592 w 10000"/>
                <a:gd name="connsiteY0-100" fmla="*/ 0 h 10000"/>
                <a:gd name="connsiteX1-101" fmla="*/ 10000 w 10000"/>
                <a:gd name="connsiteY1-102" fmla="*/ 0 h 10000"/>
                <a:gd name="connsiteX2-103" fmla="*/ 9575 w 10000"/>
                <a:gd name="connsiteY2-104" fmla="*/ 5353 h 10000"/>
                <a:gd name="connsiteX3-105" fmla="*/ 10000 w 10000"/>
                <a:gd name="connsiteY3-106" fmla="*/ 10000 h 10000"/>
                <a:gd name="connsiteX4-107" fmla="*/ 592 w 10000"/>
                <a:gd name="connsiteY4-108" fmla="*/ 10000 h 10000"/>
                <a:gd name="connsiteX5-109" fmla="*/ 0 w 10000"/>
                <a:gd name="connsiteY5-110" fmla="*/ 4824 h 10000"/>
                <a:gd name="connsiteX6-111" fmla="*/ 592 w 10000"/>
                <a:gd name="connsiteY6-112" fmla="*/ 0 h 10000"/>
                <a:gd name="connsiteX0-113" fmla="*/ 592 w 10000"/>
                <a:gd name="connsiteY0-114" fmla="*/ 0 h 10000"/>
                <a:gd name="connsiteX1-115" fmla="*/ 10000 w 10000"/>
                <a:gd name="connsiteY1-116" fmla="*/ 0 h 10000"/>
                <a:gd name="connsiteX2-117" fmla="*/ 9575 w 10000"/>
                <a:gd name="connsiteY2-118" fmla="*/ 5353 h 10000"/>
                <a:gd name="connsiteX3-119" fmla="*/ 10000 w 10000"/>
                <a:gd name="connsiteY3-120" fmla="*/ 10000 h 10000"/>
                <a:gd name="connsiteX4-121" fmla="*/ 592 w 10000"/>
                <a:gd name="connsiteY4-122" fmla="*/ 10000 h 10000"/>
                <a:gd name="connsiteX5-123" fmla="*/ 0 w 10000"/>
                <a:gd name="connsiteY5-124" fmla="*/ 4824 h 10000"/>
                <a:gd name="connsiteX6-125" fmla="*/ 592 w 10000"/>
                <a:gd name="connsiteY6-126" fmla="*/ 0 h 10000"/>
                <a:gd name="connsiteX0-127" fmla="*/ 592 w 10000"/>
                <a:gd name="connsiteY0-128" fmla="*/ 0 h 10000"/>
                <a:gd name="connsiteX1-129" fmla="*/ 10000 w 10000"/>
                <a:gd name="connsiteY1-130" fmla="*/ 0 h 10000"/>
                <a:gd name="connsiteX2-131" fmla="*/ 9575 w 10000"/>
                <a:gd name="connsiteY2-132" fmla="*/ 5353 h 10000"/>
                <a:gd name="connsiteX3-133" fmla="*/ 10000 w 10000"/>
                <a:gd name="connsiteY3-134" fmla="*/ 10000 h 10000"/>
                <a:gd name="connsiteX4-135" fmla="*/ 592 w 10000"/>
                <a:gd name="connsiteY4-136" fmla="*/ 10000 h 10000"/>
                <a:gd name="connsiteX5-137" fmla="*/ 0 w 10000"/>
                <a:gd name="connsiteY5-138" fmla="*/ 4824 h 10000"/>
                <a:gd name="connsiteX6-139" fmla="*/ 592 w 10000"/>
                <a:gd name="connsiteY6-140" fmla="*/ 0 h 10000"/>
                <a:gd name="connsiteX0-141" fmla="*/ 592 w 10000"/>
                <a:gd name="connsiteY0-142" fmla="*/ 0 h 10000"/>
                <a:gd name="connsiteX1-143" fmla="*/ 10000 w 10000"/>
                <a:gd name="connsiteY1-144" fmla="*/ 0 h 10000"/>
                <a:gd name="connsiteX2-145" fmla="*/ 9575 w 10000"/>
                <a:gd name="connsiteY2-146" fmla="*/ 5353 h 10000"/>
                <a:gd name="connsiteX3-147" fmla="*/ 10000 w 10000"/>
                <a:gd name="connsiteY3-148" fmla="*/ 10000 h 10000"/>
                <a:gd name="connsiteX4-149" fmla="*/ 592 w 10000"/>
                <a:gd name="connsiteY4-150" fmla="*/ 10000 h 10000"/>
                <a:gd name="connsiteX5-151" fmla="*/ 0 w 10000"/>
                <a:gd name="connsiteY5-152" fmla="*/ 4824 h 10000"/>
                <a:gd name="connsiteX6-153" fmla="*/ 592 w 10000"/>
                <a:gd name="connsiteY6-154" fmla="*/ 0 h 10000"/>
                <a:gd name="connsiteX0-155" fmla="*/ 592 w 10000"/>
                <a:gd name="connsiteY0-156" fmla="*/ 0 h 10010"/>
                <a:gd name="connsiteX1-157" fmla="*/ 10000 w 10000"/>
                <a:gd name="connsiteY1-158" fmla="*/ 0 h 10010"/>
                <a:gd name="connsiteX2-159" fmla="*/ 9575 w 10000"/>
                <a:gd name="connsiteY2-160" fmla="*/ 5353 h 10010"/>
                <a:gd name="connsiteX3-161" fmla="*/ 10000 w 10000"/>
                <a:gd name="connsiteY3-162" fmla="*/ 10000 h 10010"/>
                <a:gd name="connsiteX4-163" fmla="*/ 592 w 10000"/>
                <a:gd name="connsiteY4-164" fmla="*/ 10000 h 10010"/>
                <a:gd name="connsiteX5-165" fmla="*/ 0 w 10000"/>
                <a:gd name="connsiteY5-166" fmla="*/ 4824 h 10010"/>
                <a:gd name="connsiteX6-167" fmla="*/ 592 w 10000"/>
                <a:gd name="connsiteY6-168" fmla="*/ 0 h 10010"/>
                <a:gd name="connsiteX0-169" fmla="*/ 592 w 10000"/>
                <a:gd name="connsiteY0-170" fmla="*/ 0 h 10009"/>
                <a:gd name="connsiteX1-171" fmla="*/ 10000 w 10000"/>
                <a:gd name="connsiteY1-172" fmla="*/ 0 h 10009"/>
                <a:gd name="connsiteX2-173" fmla="*/ 9463 w 10000"/>
                <a:gd name="connsiteY2-174" fmla="*/ 5176 h 10009"/>
                <a:gd name="connsiteX3-175" fmla="*/ 10000 w 10000"/>
                <a:gd name="connsiteY3-176" fmla="*/ 10000 h 10009"/>
                <a:gd name="connsiteX4-177" fmla="*/ 592 w 10000"/>
                <a:gd name="connsiteY4-178" fmla="*/ 10000 h 10009"/>
                <a:gd name="connsiteX5-179" fmla="*/ 0 w 10000"/>
                <a:gd name="connsiteY5-180" fmla="*/ 4824 h 10009"/>
                <a:gd name="connsiteX6-181" fmla="*/ 592 w 10000"/>
                <a:gd name="connsiteY6-182" fmla="*/ 0 h 10009"/>
                <a:gd name="connsiteX0-183" fmla="*/ 592 w 10000"/>
                <a:gd name="connsiteY0-184" fmla="*/ 0 h 10008"/>
                <a:gd name="connsiteX1-185" fmla="*/ 10000 w 10000"/>
                <a:gd name="connsiteY1-186" fmla="*/ 0 h 10008"/>
                <a:gd name="connsiteX2-187" fmla="*/ 9431 w 10000"/>
                <a:gd name="connsiteY2-188" fmla="*/ 4911 h 10008"/>
                <a:gd name="connsiteX3-189" fmla="*/ 10000 w 10000"/>
                <a:gd name="connsiteY3-190" fmla="*/ 10000 h 10008"/>
                <a:gd name="connsiteX4-191" fmla="*/ 592 w 10000"/>
                <a:gd name="connsiteY4-192" fmla="*/ 10000 h 10008"/>
                <a:gd name="connsiteX5-193" fmla="*/ 0 w 10000"/>
                <a:gd name="connsiteY5-194" fmla="*/ 4824 h 10008"/>
                <a:gd name="connsiteX6-195" fmla="*/ 592 w 10000"/>
                <a:gd name="connsiteY6-196" fmla="*/ 0 h 100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0000" h="10008">
                  <a:moveTo>
                    <a:pt x="592" y="0"/>
                  </a:moveTo>
                  <a:lnTo>
                    <a:pt x="10000" y="0"/>
                  </a:lnTo>
                  <a:cubicBezTo>
                    <a:pt x="9751" y="0"/>
                    <a:pt x="9431" y="2150"/>
                    <a:pt x="9431" y="4911"/>
                  </a:cubicBezTo>
                  <a:cubicBezTo>
                    <a:pt x="9431" y="7672"/>
                    <a:pt x="9792" y="10176"/>
                    <a:pt x="10000" y="10000"/>
                  </a:cubicBezTo>
                  <a:lnTo>
                    <a:pt x="592" y="10000"/>
                  </a:lnTo>
                  <a:cubicBezTo>
                    <a:pt x="177" y="9823"/>
                    <a:pt x="0" y="7585"/>
                    <a:pt x="0" y="4824"/>
                  </a:cubicBezTo>
                  <a:cubicBezTo>
                    <a:pt x="0" y="2063"/>
                    <a:pt x="239" y="176"/>
                    <a:pt x="59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600"/>
            </a:p>
          </p:txBody>
        </p:sp>
        <p:sp>
          <p:nvSpPr>
            <p:cNvPr id="16" name="矩形 15"/>
            <p:cNvSpPr>
              <a:spLocks noChangeArrowheads="1"/>
            </p:cNvSpPr>
            <p:nvPr/>
          </p:nvSpPr>
          <p:spPr bwMode="auto">
            <a:xfrm>
              <a:off x="5880415" y="4070845"/>
              <a:ext cx="4471961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36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Method</a:t>
              </a:r>
              <a:endPara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4879767" y="4005064"/>
              <a:ext cx="746185" cy="72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52400" sx="106000" sy="106000" algn="ctr" rotWithShape="0">
                <a:prstClr val="black">
                  <a:alpha val="6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altLang="zh-CN" sz="3600" b="1" dirty="0">
                  <a:ln w="11430">
                    <a:solidFill>
                      <a:srgbClr val="00B050"/>
                    </a:solidFill>
                  </a:ln>
                  <a:solidFill>
                    <a:srgbClr val="00B050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3</a:t>
              </a:r>
              <a:endParaRPr lang="zh-CN" altLang="en-US" sz="3600" b="1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007768" y="5723882"/>
            <a:ext cx="5616625" cy="720002"/>
            <a:chOff x="4439815" y="5373070"/>
            <a:chExt cx="5176673" cy="720002"/>
          </a:xfrm>
        </p:grpSpPr>
        <p:sp>
          <p:nvSpPr>
            <p:cNvPr id="18" name="流程图: 库存数据 53"/>
            <p:cNvSpPr/>
            <p:nvPr/>
          </p:nvSpPr>
          <p:spPr>
            <a:xfrm rot="10800000">
              <a:off x="5016320" y="5373216"/>
              <a:ext cx="4600168" cy="719856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-1" fmla="*/ 1980 w 10313"/>
                <a:gd name="connsiteY0-2" fmla="*/ 0 h 10000"/>
                <a:gd name="connsiteX1-3" fmla="*/ 10313 w 10313"/>
                <a:gd name="connsiteY1-4" fmla="*/ 0 h 10000"/>
                <a:gd name="connsiteX2-5" fmla="*/ 8646 w 10313"/>
                <a:gd name="connsiteY2-6" fmla="*/ 5000 h 10000"/>
                <a:gd name="connsiteX3-7" fmla="*/ 10313 w 10313"/>
                <a:gd name="connsiteY3-8" fmla="*/ 10000 h 10000"/>
                <a:gd name="connsiteX4-9" fmla="*/ 1980 w 10313"/>
                <a:gd name="connsiteY4-10" fmla="*/ 10000 h 10000"/>
                <a:gd name="connsiteX5-11" fmla="*/ 0 w 10313"/>
                <a:gd name="connsiteY5-12" fmla="*/ 5000 h 10000"/>
                <a:gd name="connsiteX6-13" fmla="*/ 1980 w 10313"/>
                <a:gd name="connsiteY6-14" fmla="*/ 0 h 10000"/>
                <a:gd name="connsiteX0-15" fmla="*/ 1980 w 10313"/>
                <a:gd name="connsiteY0-16" fmla="*/ 0 h 10000"/>
                <a:gd name="connsiteX1-17" fmla="*/ 10313 w 10313"/>
                <a:gd name="connsiteY1-18" fmla="*/ 0 h 10000"/>
                <a:gd name="connsiteX2-19" fmla="*/ 8646 w 10313"/>
                <a:gd name="connsiteY2-20" fmla="*/ 5000 h 10000"/>
                <a:gd name="connsiteX3-21" fmla="*/ 10313 w 10313"/>
                <a:gd name="connsiteY3-22" fmla="*/ 10000 h 10000"/>
                <a:gd name="connsiteX4-23" fmla="*/ 1980 w 10313"/>
                <a:gd name="connsiteY4-24" fmla="*/ 10000 h 10000"/>
                <a:gd name="connsiteX5-25" fmla="*/ 0 w 10313"/>
                <a:gd name="connsiteY5-26" fmla="*/ 5000 h 10000"/>
                <a:gd name="connsiteX6-27" fmla="*/ 1980 w 10313"/>
                <a:gd name="connsiteY6-28" fmla="*/ 0 h 10000"/>
                <a:gd name="connsiteX0-29" fmla="*/ 610 w 8943"/>
                <a:gd name="connsiteY0-30" fmla="*/ 0 h 10000"/>
                <a:gd name="connsiteX1-31" fmla="*/ 8943 w 8943"/>
                <a:gd name="connsiteY1-32" fmla="*/ 0 h 10000"/>
                <a:gd name="connsiteX2-33" fmla="*/ 7276 w 8943"/>
                <a:gd name="connsiteY2-34" fmla="*/ 5000 h 10000"/>
                <a:gd name="connsiteX3-35" fmla="*/ 8943 w 8943"/>
                <a:gd name="connsiteY3-36" fmla="*/ 10000 h 10000"/>
                <a:gd name="connsiteX4-37" fmla="*/ 610 w 8943"/>
                <a:gd name="connsiteY4-38" fmla="*/ 10000 h 10000"/>
                <a:gd name="connsiteX5-39" fmla="*/ 86 w 8943"/>
                <a:gd name="connsiteY5-40" fmla="*/ 4824 h 10000"/>
                <a:gd name="connsiteX6-41" fmla="*/ 610 w 8943"/>
                <a:gd name="connsiteY6-42" fmla="*/ 0 h 10000"/>
                <a:gd name="connsiteX0-43" fmla="*/ 682 w 10000"/>
                <a:gd name="connsiteY0-44" fmla="*/ 0 h 10000"/>
                <a:gd name="connsiteX1-45" fmla="*/ 10000 w 10000"/>
                <a:gd name="connsiteY1-46" fmla="*/ 0 h 10000"/>
                <a:gd name="connsiteX2-47" fmla="*/ 8136 w 10000"/>
                <a:gd name="connsiteY2-48" fmla="*/ 5000 h 10000"/>
                <a:gd name="connsiteX3-49" fmla="*/ 10000 w 10000"/>
                <a:gd name="connsiteY3-50" fmla="*/ 10000 h 10000"/>
                <a:gd name="connsiteX4-51" fmla="*/ 682 w 10000"/>
                <a:gd name="connsiteY4-52" fmla="*/ 10000 h 10000"/>
                <a:gd name="connsiteX5-53" fmla="*/ 96 w 10000"/>
                <a:gd name="connsiteY5-54" fmla="*/ 4824 h 10000"/>
                <a:gd name="connsiteX6-55" fmla="*/ 682 w 10000"/>
                <a:gd name="connsiteY6-56" fmla="*/ 0 h 10000"/>
                <a:gd name="connsiteX0-57" fmla="*/ 588 w 9906"/>
                <a:gd name="connsiteY0-58" fmla="*/ 0 h 10000"/>
                <a:gd name="connsiteX1-59" fmla="*/ 9906 w 9906"/>
                <a:gd name="connsiteY1-60" fmla="*/ 0 h 10000"/>
                <a:gd name="connsiteX2-61" fmla="*/ 8042 w 9906"/>
                <a:gd name="connsiteY2-62" fmla="*/ 5000 h 10000"/>
                <a:gd name="connsiteX3-63" fmla="*/ 9906 w 9906"/>
                <a:gd name="connsiteY3-64" fmla="*/ 10000 h 10000"/>
                <a:gd name="connsiteX4-65" fmla="*/ 588 w 9906"/>
                <a:gd name="connsiteY4-66" fmla="*/ 10000 h 10000"/>
                <a:gd name="connsiteX5-67" fmla="*/ 2 w 9906"/>
                <a:gd name="connsiteY5-68" fmla="*/ 4824 h 10000"/>
                <a:gd name="connsiteX6-69" fmla="*/ 588 w 9906"/>
                <a:gd name="connsiteY6-70" fmla="*/ 0 h 10000"/>
                <a:gd name="connsiteX0-71" fmla="*/ 594 w 10000"/>
                <a:gd name="connsiteY0-72" fmla="*/ 0 h 10000"/>
                <a:gd name="connsiteX1-73" fmla="*/ 10000 w 10000"/>
                <a:gd name="connsiteY1-74" fmla="*/ 0 h 10000"/>
                <a:gd name="connsiteX2-75" fmla="*/ 8118 w 10000"/>
                <a:gd name="connsiteY2-76" fmla="*/ 5000 h 10000"/>
                <a:gd name="connsiteX3-77" fmla="*/ 10000 w 10000"/>
                <a:gd name="connsiteY3-78" fmla="*/ 10000 h 10000"/>
                <a:gd name="connsiteX4-79" fmla="*/ 594 w 10000"/>
                <a:gd name="connsiteY4-80" fmla="*/ 10000 h 10000"/>
                <a:gd name="connsiteX5-81" fmla="*/ 2 w 10000"/>
                <a:gd name="connsiteY5-82" fmla="*/ 4824 h 10000"/>
                <a:gd name="connsiteX6-83" fmla="*/ 594 w 10000"/>
                <a:gd name="connsiteY6-84" fmla="*/ 0 h 10000"/>
                <a:gd name="connsiteX0-85" fmla="*/ 592 w 9998"/>
                <a:gd name="connsiteY0-86" fmla="*/ 0 h 10000"/>
                <a:gd name="connsiteX1-87" fmla="*/ 9998 w 9998"/>
                <a:gd name="connsiteY1-88" fmla="*/ 0 h 10000"/>
                <a:gd name="connsiteX2-89" fmla="*/ 8116 w 9998"/>
                <a:gd name="connsiteY2-90" fmla="*/ 5000 h 10000"/>
                <a:gd name="connsiteX3-91" fmla="*/ 9998 w 9998"/>
                <a:gd name="connsiteY3-92" fmla="*/ 10000 h 10000"/>
                <a:gd name="connsiteX4-93" fmla="*/ 592 w 9998"/>
                <a:gd name="connsiteY4-94" fmla="*/ 10000 h 10000"/>
                <a:gd name="connsiteX5-95" fmla="*/ 0 w 9998"/>
                <a:gd name="connsiteY5-96" fmla="*/ 4824 h 10000"/>
                <a:gd name="connsiteX6-97" fmla="*/ 592 w 9998"/>
                <a:gd name="connsiteY6-98" fmla="*/ 0 h 10000"/>
                <a:gd name="connsiteX0-99" fmla="*/ 592 w 10000"/>
                <a:gd name="connsiteY0-100" fmla="*/ 0 h 10000"/>
                <a:gd name="connsiteX1-101" fmla="*/ 10000 w 10000"/>
                <a:gd name="connsiteY1-102" fmla="*/ 0 h 10000"/>
                <a:gd name="connsiteX2-103" fmla="*/ 9575 w 10000"/>
                <a:gd name="connsiteY2-104" fmla="*/ 5353 h 10000"/>
                <a:gd name="connsiteX3-105" fmla="*/ 10000 w 10000"/>
                <a:gd name="connsiteY3-106" fmla="*/ 10000 h 10000"/>
                <a:gd name="connsiteX4-107" fmla="*/ 592 w 10000"/>
                <a:gd name="connsiteY4-108" fmla="*/ 10000 h 10000"/>
                <a:gd name="connsiteX5-109" fmla="*/ 0 w 10000"/>
                <a:gd name="connsiteY5-110" fmla="*/ 4824 h 10000"/>
                <a:gd name="connsiteX6-111" fmla="*/ 592 w 10000"/>
                <a:gd name="connsiteY6-112" fmla="*/ 0 h 10000"/>
                <a:gd name="connsiteX0-113" fmla="*/ 592 w 10000"/>
                <a:gd name="connsiteY0-114" fmla="*/ 0 h 10000"/>
                <a:gd name="connsiteX1-115" fmla="*/ 10000 w 10000"/>
                <a:gd name="connsiteY1-116" fmla="*/ 0 h 10000"/>
                <a:gd name="connsiteX2-117" fmla="*/ 9575 w 10000"/>
                <a:gd name="connsiteY2-118" fmla="*/ 5353 h 10000"/>
                <a:gd name="connsiteX3-119" fmla="*/ 10000 w 10000"/>
                <a:gd name="connsiteY3-120" fmla="*/ 10000 h 10000"/>
                <a:gd name="connsiteX4-121" fmla="*/ 592 w 10000"/>
                <a:gd name="connsiteY4-122" fmla="*/ 10000 h 10000"/>
                <a:gd name="connsiteX5-123" fmla="*/ 0 w 10000"/>
                <a:gd name="connsiteY5-124" fmla="*/ 4824 h 10000"/>
                <a:gd name="connsiteX6-125" fmla="*/ 592 w 10000"/>
                <a:gd name="connsiteY6-126" fmla="*/ 0 h 10000"/>
                <a:gd name="connsiteX0-127" fmla="*/ 592 w 10000"/>
                <a:gd name="connsiteY0-128" fmla="*/ 0 h 10000"/>
                <a:gd name="connsiteX1-129" fmla="*/ 10000 w 10000"/>
                <a:gd name="connsiteY1-130" fmla="*/ 0 h 10000"/>
                <a:gd name="connsiteX2-131" fmla="*/ 9575 w 10000"/>
                <a:gd name="connsiteY2-132" fmla="*/ 5353 h 10000"/>
                <a:gd name="connsiteX3-133" fmla="*/ 10000 w 10000"/>
                <a:gd name="connsiteY3-134" fmla="*/ 10000 h 10000"/>
                <a:gd name="connsiteX4-135" fmla="*/ 592 w 10000"/>
                <a:gd name="connsiteY4-136" fmla="*/ 10000 h 10000"/>
                <a:gd name="connsiteX5-137" fmla="*/ 0 w 10000"/>
                <a:gd name="connsiteY5-138" fmla="*/ 4824 h 10000"/>
                <a:gd name="connsiteX6-139" fmla="*/ 592 w 10000"/>
                <a:gd name="connsiteY6-140" fmla="*/ 0 h 10000"/>
                <a:gd name="connsiteX0-141" fmla="*/ 592 w 10000"/>
                <a:gd name="connsiteY0-142" fmla="*/ 0 h 10000"/>
                <a:gd name="connsiteX1-143" fmla="*/ 10000 w 10000"/>
                <a:gd name="connsiteY1-144" fmla="*/ 0 h 10000"/>
                <a:gd name="connsiteX2-145" fmla="*/ 9575 w 10000"/>
                <a:gd name="connsiteY2-146" fmla="*/ 5353 h 10000"/>
                <a:gd name="connsiteX3-147" fmla="*/ 10000 w 10000"/>
                <a:gd name="connsiteY3-148" fmla="*/ 10000 h 10000"/>
                <a:gd name="connsiteX4-149" fmla="*/ 592 w 10000"/>
                <a:gd name="connsiteY4-150" fmla="*/ 10000 h 10000"/>
                <a:gd name="connsiteX5-151" fmla="*/ 0 w 10000"/>
                <a:gd name="connsiteY5-152" fmla="*/ 4824 h 10000"/>
                <a:gd name="connsiteX6-153" fmla="*/ 592 w 10000"/>
                <a:gd name="connsiteY6-154" fmla="*/ 0 h 10000"/>
                <a:gd name="connsiteX0-155" fmla="*/ 592 w 10000"/>
                <a:gd name="connsiteY0-156" fmla="*/ 0 h 10010"/>
                <a:gd name="connsiteX1-157" fmla="*/ 10000 w 10000"/>
                <a:gd name="connsiteY1-158" fmla="*/ 0 h 10010"/>
                <a:gd name="connsiteX2-159" fmla="*/ 9575 w 10000"/>
                <a:gd name="connsiteY2-160" fmla="*/ 5353 h 10010"/>
                <a:gd name="connsiteX3-161" fmla="*/ 10000 w 10000"/>
                <a:gd name="connsiteY3-162" fmla="*/ 10000 h 10010"/>
                <a:gd name="connsiteX4-163" fmla="*/ 592 w 10000"/>
                <a:gd name="connsiteY4-164" fmla="*/ 10000 h 10010"/>
                <a:gd name="connsiteX5-165" fmla="*/ 0 w 10000"/>
                <a:gd name="connsiteY5-166" fmla="*/ 4824 h 10010"/>
                <a:gd name="connsiteX6-167" fmla="*/ 592 w 10000"/>
                <a:gd name="connsiteY6-168" fmla="*/ 0 h 10010"/>
                <a:gd name="connsiteX0-169" fmla="*/ 592 w 10000"/>
                <a:gd name="connsiteY0-170" fmla="*/ 0 h 10009"/>
                <a:gd name="connsiteX1-171" fmla="*/ 10000 w 10000"/>
                <a:gd name="connsiteY1-172" fmla="*/ 0 h 10009"/>
                <a:gd name="connsiteX2-173" fmla="*/ 9463 w 10000"/>
                <a:gd name="connsiteY2-174" fmla="*/ 5176 h 10009"/>
                <a:gd name="connsiteX3-175" fmla="*/ 10000 w 10000"/>
                <a:gd name="connsiteY3-176" fmla="*/ 10000 h 10009"/>
                <a:gd name="connsiteX4-177" fmla="*/ 592 w 10000"/>
                <a:gd name="connsiteY4-178" fmla="*/ 10000 h 10009"/>
                <a:gd name="connsiteX5-179" fmla="*/ 0 w 10000"/>
                <a:gd name="connsiteY5-180" fmla="*/ 4824 h 10009"/>
                <a:gd name="connsiteX6-181" fmla="*/ 592 w 10000"/>
                <a:gd name="connsiteY6-182" fmla="*/ 0 h 10009"/>
                <a:gd name="connsiteX0-183" fmla="*/ 592 w 10000"/>
                <a:gd name="connsiteY0-184" fmla="*/ 0 h 10008"/>
                <a:gd name="connsiteX1-185" fmla="*/ 10000 w 10000"/>
                <a:gd name="connsiteY1-186" fmla="*/ 0 h 10008"/>
                <a:gd name="connsiteX2-187" fmla="*/ 9431 w 10000"/>
                <a:gd name="connsiteY2-188" fmla="*/ 4911 h 10008"/>
                <a:gd name="connsiteX3-189" fmla="*/ 10000 w 10000"/>
                <a:gd name="connsiteY3-190" fmla="*/ 10000 h 10008"/>
                <a:gd name="connsiteX4-191" fmla="*/ 592 w 10000"/>
                <a:gd name="connsiteY4-192" fmla="*/ 10000 h 10008"/>
                <a:gd name="connsiteX5-193" fmla="*/ 0 w 10000"/>
                <a:gd name="connsiteY5-194" fmla="*/ 4824 h 10008"/>
                <a:gd name="connsiteX6-195" fmla="*/ 592 w 10000"/>
                <a:gd name="connsiteY6-196" fmla="*/ 0 h 100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0000" h="10008">
                  <a:moveTo>
                    <a:pt x="592" y="0"/>
                  </a:moveTo>
                  <a:lnTo>
                    <a:pt x="10000" y="0"/>
                  </a:lnTo>
                  <a:cubicBezTo>
                    <a:pt x="9751" y="0"/>
                    <a:pt x="9431" y="2150"/>
                    <a:pt x="9431" y="4911"/>
                  </a:cubicBezTo>
                  <a:cubicBezTo>
                    <a:pt x="9431" y="7672"/>
                    <a:pt x="9792" y="10176"/>
                    <a:pt x="10000" y="10000"/>
                  </a:cubicBezTo>
                  <a:lnTo>
                    <a:pt x="592" y="10000"/>
                  </a:lnTo>
                  <a:cubicBezTo>
                    <a:pt x="177" y="9823"/>
                    <a:pt x="0" y="7585"/>
                    <a:pt x="0" y="4824"/>
                  </a:cubicBezTo>
                  <a:cubicBezTo>
                    <a:pt x="0" y="2063"/>
                    <a:pt x="239" y="176"/>
                    <a:pt x="59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600"/>
            </a:p>
          </p:txBody>
        </p:sp>
        <p:sp>
          <p:nvSpPr>
            <p:cNvPr id="19" name="矩形 18"/>
            <p:cNvSpPr>
              <a:spLocks noChangeArrowheads="1"/>
            </p:cNvSpPr>
            <p:nvPr/>
          </p:nvSpPr>
          <p:spPr bwMode="auto">
            <a:xfrm>
              <a:off x="5440463" y="5412097"/>
              <a:ext cx="3383937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3600" b="1" dirty="0">
                  <a:solidFill>
                    <a:schemeClr val="bg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Conclusion</a:t>
              </a:r>
              <a:endParaRPr lang="zh-CN" altLang="en-US" sz="3600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4439815" y="5373070"/>
              <a:ext cx="746185" cy="72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52400" sx="106000" sy="106000" algn="ctr" rotWithShape="0">
                <a:prstClr val="black">
                  <a:alpha val="6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altLang="zh-CN" sz="3600" b="1" dirty="0">
                  <a:ln w="11430">
                    <a:solidFill>
                      <a:srgbClr val="00B050"/>
                    </a:solidFill>
                  </a:ln>
                  <a:solidFill>
                    <a:srgbClr val="FF0000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4</a:t>
              </a:r>
              <a:endParaRPr lang="zh-CN" altLang="en-US" sz="3600" b="1" dirty="0">
                <a:ln w="11430">
                  <a:solidFill>
                    <a:srgbClr val="00B050"/>
                  </a:solidFill>
                </a:ln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007768" y="1300798"/>
            <a:ext cx="5616625" cy="720080"/>
            <a:chOff x="4439815" y="1484784"/>
            <a:chExt cx="5184577" cy="720080"/>
          </a:xfrm>
        </p:grpSpPr>
        <p:sp>
          <p:nvSpPr>
            <p:cNvPr id="2" name="流程图: 库存数据 53"/>
            <p:cNvSpPr/>
            <p:nvPr/>
          </p:nvSpPr>
          <p:spPr>
            <a:xfrm rot="10800000">
              <a:off x="5016320" y="1484930"/>
              <a:ext cx="4608072" cy="719856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-1" fmla="*/ 1980 w 10313"/>
                <a:gd name="connsiteY0-2" fmla="*/ 0 h 10000"/>
                <a:gd name="connsiteX1-3" fmla="*/ 10313 w 10313"/>
                <a:gd name="connsiteY1-4" fmla="*/ 0 h 10000"/>
                <a:gd name="connsiteX2-5" fmla="*/ 8646 w 10313"/>
                <a:gd name="connsiteY2-6" fmla="*/ 5000 h 10000"/>
                <a:gd name="connsiteX3-7" fmla="*/ 10313 w 10313"/>
                <a:gd name="connsiteY3-8" fmla="*/ 10000 h 10000"/>
                <a:gd name="connsiteX4-9" fmla="*/ 1980 w 10313"/>
                <a:gd name="connsiteY4-10" fmla="*/ 10000 h 10000"/>
                <a:gd name="connsiteX5-11" fmla="*/ 0 w 10313"/>
                <a:gd name="connsiteY5-12" fmla="*/ 5000 h 10000"/>
                <a:gd name="connsiteX6-13" fmla="*/ 1980 w 10313"/>
                <a:gd name="connsiteY6-14" fmla="*/ 0 h 10000"/>
                <a:gd name="connsiteX0-15" fmla="*/ 1980 w 10313"/>
                <a:gd name="connsiteY0-16" fmla="*/ 0 h 10000"/>
                <a:gd name="connsiteX1-17" fmla="*/ 10313 w 10313"/>
                <a:gd name="connsiteY1-18" fmla="*/ 0 h 10000"/>
                <a:gd name="connsiteX2-19" fmla="*/ 8646 w 10313"/>
                <a:gd name="connsiteY2-20" fmla="*/ 5000 h 10000"/>
                <a:gd name="connsiteX3-21" fmla="*/ 10313 w 10313"/>
                <a:gd name="connsiteY3-22" fmla="*/ 10000 h 10000"/>
                <a:gd name="connsiteX4-23" fmla="*/ 1980 w 10313"/>
                <a:gd name="connsiteY4-24" fmla="*/ 10000 h 10000"/>
                <a:gd name="connsiteX5-25" fmla="*/ 0 w 10313"/>
                <a:gd name="connsiteY5-26" fmla="*/ 5000 h 10000"/>
                <a:gd name="connsiteX6-27" fmla="*/ 1980 w 10313"/>
                <a:gd name="connsiteY6-28" fmla="*/ 0 h 10000"/>
                <a:gd name="connsiteX0-29" fmla="*/ 610 w 8943"/>
                <a:gd name="connsiteY0-30" fmla="*/ 0 h 10000"/>
                <a:gd name="connsiteX1-31" fmla="*/ 8943 w 8943"/>
                <a:gd name="connsiteY1-32" fmla="*/ 0 h 10000"/>
                <a:gd name="connsiteX2-33" fmla="*/ 7276 w 8943"/>
                <a:gd name="connsiteY2-34" fmla="*/ 5000 h 10000"/>
                <a:gd name="connsiteX3-35" fmla="*/ 8943 w 8943"/>
                <a:gd name="connsiteY3-36" fmla="*/ 10000 h 10000"/>
                <a:gd name="connsiteX4-37" fmla="*/ 610 w 8943"/>
                <a:gd name="connsiteY4-38" fmla="*/ 10000 h 10000"/>
                <a:gd name="connsiteX5-39" fmla="*/ 86 w 8943"/>
                <a:gd name="connsiteY5-40" fmla="*/ 4824 h 10000"/>
                <a:gd name="connsiteX6-41" fmla="*/ 610 w 8943"/>
                <a:gd name="connsiteY6-42" fmla="*/ 0 h 10000"/>
                <a:gd name="connsiteX0-43" fmla="*/ 682 w 10000"/>
                <a:gd name="connsiteY0-44" fmla="*/ 0 h 10000"/>
                <a:gd name="connsiteX1-45" fmla="*/ 10000 w 10000"/>
                <a:gd name="connsiteY1-46" fmla="*/ 0 h 10000"/>
                <a:gd name="connsiteX2-47" fmla="*/ 8136 w 10000"/>
                <a:gd name="connsiteY2-48" fmla="*/ 5000 h 10000"/>
                <a:gd name="connsiteX3-49" fmla="*/ 10000 w 10000"/>
                <a:gd name="connsiteY3-50" fmla="*/ 10000 h 10000"/>
                <a:gd name="connsiteX4-51" fmla="*/ 682 w 10000"/>
                <a:gd name="connsiteY4-52" fmla="*/ 10000 h 10000"/>
                <a:gd name="connsiteX5-53" fmla="*/ 96 w 10000"/>
                <a:gd name="connsiteY5-54" fmla="*/ 4824 h 10000"/>
                <a:gd name="connsiteX6-55" fmla="*/ 682 w 10000"/>
                <a:gd name="connsiteY6-56" fmla="*/ 0 h 10000"/>
                <a:gd name="connsiteX0-57" fmla="*/ 588 w 9906"/>
                <a:gd name="connsiteY0-58" fmla="*/ 0 h 10000"/>
                <a:gd name="connsiteX1-59" fmla="*/ 9906 w 9906"/>
                <a:gd name="connsiteY1-60" fmla="*/ 0 h 10000"/>
                <a:gd name="connsiteX2-61" fmla="*/ 8042 w 9906"/>
                <a:gd name="connsiteY2-62" fmla="*/ 5000 h 10000"/>
                <a:gd name="connsiteX3-63" fmla="*/ 9906 w 9906"/>
                <a:gd name="connsiteY3-64" fmla="*/ 10000 h 10000"/>
                <a:gd name="connsiteX4-65" fmla="*/ 588 w 9906"/>
                <a:gd name="connsiteY4-66" fmla="*/ 10000 h 10000"/>
                <a:gd name="connsiteX5-67" fmla="*/ 2 w 9906"/>
                <a:gd name="connsiteY5-68" fmla="*/ 4824 h 10000"/>
                <a:gd name="connsiteX6-69" fmla="*/ 588 w 9906"/>
                <a:gd name="connsiteY6-70" fmla="*/ 0 h 10000"/>
                <a:gd name="connsiteX0-71" fmla="*/ 594 w 10000"/>
                <a:gd name="connsiteY0-72" fmla="*/ 0 h 10000"/>
                <a:gd name="connsiteX1-73" fmla="*/ 10000 w 10000"/>
                <a:gd name="connsiteY1-74" fmla="*/ 0 h 10000"/>
                <a:gd name="connsiteX2-75" fmla="*/ 8118 w 10000"/>
                <a:gd name="connsiteY2-76" fmla="*/ 5000 h 10000"/>
                <a:gd name="connsiteX3-77" fmla="*/ 10000 w 10000"/>
                <a:gd name="connsiteY3-78" fmla="*/ 10000 h 10000"/>
                <a:gd name="connsiteX4-79" fmla="*/ 594 w 10000"/>
                <a:gd name="connsiteY4-80" fmla="*/ 10000 h 10000"/>
                <a:gd name="connsiteX5-81" fmla="*/ 2 w 10000"/>
                <a:gd name="connsiteY5-82" fmla="*/ 4824 h 10000"/>
                <a:gd name="connsiteX6-83" fmla="*/ 594 w 10000"/>
                <a:gd name="connsiteY6-84" fmla="*/ 0 h 10000"/>
                <a:gd name="connsiteX0-85" fmla="*/ 592 w 9998"/>
                <a:gd name="connsiteY0-86" fmla="*/ 0 h 10000"/>
                <a:gd name="connsiteX1-87" fmla="*/ 9998 w 9998"/>
                <a:gd name="connsiteY1-88" fmla="*/ 0 h 10000"/>
                <a:gd name="connsiteX2-89" fmla="*/ 8116 w 9998"/>
                <a:gd name="connsiteY2-90" fmla="*/ 5000 h 10000"/>
                <a:gd name="connsiteX3-91" fmla="*/ 9998 w 9998"/>
                <a:gd name="connsiteY3-92" fmla="*/ 10000 h 10000"/>
                <a:gd name="connsiteX4-93" fmla="*/ 592 w 9998"/>
                <a:gd name="connsiteY4-94" fmla="*/ 10000 h 10000"/>
                <a:gd name="connsiteX5-95" fmla="*/ 0 w 9998"/>
                <a:gd name="connsiteY5-96" fmla="*/ 4824 h 10000"/>
                <a:gd name="connsiteX6-97" fmla="*/ 592 w 9998"/>
                <a:gd name="connsiteY6-98" fmla="*/ 0 h 10000"/>
                <a:gd name="connsiteX0-99" fmla="*/ 592 w 10000"/>
                <a:gd name="connsiteY0-100" fmla="*/ 0 h 10000"/>
                <a:gd name="connsiteX1-101" fmla="*/ 10000 w 10000"/>
                <a:gd name="connsiteY1-102" fmla="*/ 0 h 10000"/>
                <a:gd name="connsiteX2-103" fmla="*/ 9575 w 10000"/>
                <a:gd name="connsiteY2-104" fmla="*/ 5353 h 10000"/>
                <a:gd name="connsiteX3-105" fmla="*/ 10000 w 10000"/>
                <a:gd name="connsiteY3-106" fmla="*/ 10000 h 10000"/>
                <a:gd name="connsiteX4-107" fmla="*/ 592 w 10000"/>
                <a:gd name="connsiteY4-108" fmla="*/ 10000 h 10000"/>
                <a:gd name="connsiteX5-109" fmla="*/ 0 w 10000"/>
                <a:gd name="connsiteY5-110" fmla="*/ 4824 h 10000"/>
                <a:gd name="connsiteX6-111" fmla="*/ 592 w 10000"/>
                <a:gd name="connsiteY6-112" fmla="*/ 0 h 10000"/>
                <a:gd name="connsiteX0-113" fmla="*/ 592 w 10000"/>
                <a:gd name="connsiteY0-114" fmla="*/ 0 h 10000"/>
                <a:gd name="connsiteX1-115" fmla="*/ 10000 w 10000"/>
                <a:gd name="connsiteY1-116" fmla="*/ 0 h 10000"/>
                <a:gd name="connsiteX2-117" fmla="*/ 9575 w 10000"/>
                <a:gd name="connsiteY2-118" fmla="*/ 5353 h 10000"/>
                <a:gd name="connsiteX3-119" fmla="*/ 10000 w 10000"/>
                <a:gd name="connsiteY3-120" fmla="*/ 10000 h 10000"/>
                <a:gd name="connsiteX4-121" fmla="*/ 592 w 10000"/>
                <a:gd name="connsiteY4-122" fmla="*/ 10000 h 10000"/>
                <a:gd name="connsiteX5-123" fmla="*/ 0 w 10000"/>
                <a:gd name="connsiteY5-124" fmla="*/ 4824 h 10000"/>
                <a:gd name="connsiteX6-125" fmla="*/ 592 w 10000"/>
                <a:gd name="connsiteY6-126" fmla="*/ 0 h 10000"/>
                <a:gd name="connsiteX0-127" fmla="*/ 592 w 10000"/>
                <a:gd name="connsiteY0-128" fmla="*/ 0 h 10000"/>
                <a:gd name="connsiteX1-129" fmla="*/ 10000 w 10000"/>
                <a:gd name="connsiteY1-130" fmla="*/ 0 h 10000"/>
                <a:gd name="connsiteX2-131" fmla="*/ 9575 w 10000"/>
                <a:gd name="connsiteY2-132" fmla="*/ 5353 h 10000"/>
                <a:gd name="connsiteX3-133" fmla="*/ 10000 w 10000"/>
                <a:gd name="connsiteY3-134" fmla="*/ 10000 h 10000"/>
                <a:gd name="connsiteX4-135" fmla="*/ 592 w 10000"/>
                <a:gd name="connsiteY4-136" fmla="*/ 10000 h 10000"/>
                <a:gd name="connsiteX5-137" fmla="*/ 0 w 10000"/>
                <a:gd name="connsiteY5-138" fmla="*/ 4824 h 10000"/>
                <a:gd name="connsiteX6-139" fmla="*/ 592 w 10000"/>
                <a:gd name="connsiteY6-140" fmla="*/ 0 h 10000"/>
                <a:gd name="connsiteX0-141" fmla="*/ 592 w 10000"/>
                <a:gd name="connsiteY0-142" fmla="*/ 0 h 10000"/>
                <a:gd name="connsiteX1-143" fmla="*/ 10000 w 10000"/>
                <a:gd name="connsiteY1-144" fmla="*/ 0 h 10000"/>
                <a:gd name="connsiteX2-145" fmla="*/ 9575 w 10000"/>
                <a:gd name="connsiteY2-146" fmla="*/ 5353 h 10000"/>
                <a:gd name="connsiteX3-147" fmla="*/ 10000 w 10000"/>
                <a:gd name="connsiteY3-148" fmla="*/ 10000 h 10000"/>
                <a:gd name="connsiteX4-149" fmla="*/ 592 w 10000"/>
                <a:gd name="connsiteY4-150" fmla="*/ 10000 h 10000"/>
                <a:gd name="connsiteX5-151" fmla="*/ 0 w 10000"/>
                <a:gd name="connsiteY5-152" fmla="*/ 4824 h 10000"/>
                <a:gd name="connsiteX6-153" fmla="*/ 592 w 10000"/>
                <a:gd name="connsiteY6-154" fmla="*/ 0 h 10000"/>
                <a:gd name="connsiteX0-155" fmla="*/ 592 w 10000"/>
                <a:gd name="connsiteY0-156" fmla="*/ 0 h 10010"/>
                <a:gd name="connsiteX1-157" fmla="*/ 10000 w 10000"/>
                <a:gd name="connsiteY1-158" fmla="*/ 0 h 10010"/>
                <a:gd name="connsiteX2-159" fmla="*/ 9575 w 10000"/>
                <a:gd name="connsiteY2-160" fmla="*/ 5353 h 10010"/>
                <a:gd name="connsiteX3-161" fmla="*/ 10000 w 10000"/>
                <a:gd name="connsiteY3-162" fmla="*/ 10000 h 10010"/>
                <a:gd name="connsiteX4-163" fmla="*/ 592 w 10000"/>
                <a:gd name="connsiteY4-164" fmla="*/ 10000 h 10010"/>
                <a:gd name="connsiteX5-165" fmla="*/ 0 w 10000"/>
                <a:gd name="connsiteY5-166" fmla="*/ 4824 h 10010"/>
                <a:gd name="connsiteX6-167" fmla="*/ 592 w 10000"/>
                <a:gd name="connsiteY6-168" fmla="*/ 0 h 10010"/>
                <a:gd name="connsiteX0-169" fmla="*/ 592 w 10000"/>
                <a:gd name="connsiteY0-170" fmla="*/ 0 h 10009"/>
                <a:gd name="connsiteX1-171" fmla="*/ 10000 w 10000"/>
                <a:gd name="connsiteY1-172" fmla="*/ 0 h 10009"/>
                <a:gd name="connsiteX2-173" fmla="*/ 9463 w 10000"/>
                <a:gd name="connsiteY2-174" fmla="*/ 5176 h 10009"/>
                <a:gd name="connsiteX3-175" fmla="*/ 10000 w 10000"/>
                <a:gd name="connsiteY3-176" fmla="*/ 10000 h 10009"/>
                <a:gd name="connsiteX4-177" fmla="*/ 592 w 10000"/>
                <a:gd name="connsiteY4-178" fmla="*/ 10000 h 10009"/>
                <a:gd name="connsiteX5-179" fmla="*/ 0 w 10000"/>
                <a:gd name="connsiteY5-180" fmla="*/ 4824 h 10009"/>
                <a:gd name="connsiteX6-181" fmla="*/ 592 w 10000"/>
                <a:gd name="connsiteY6-182" fmla="*/ 0 h 10009"/>
                <a:gd name="connsiteX0-183" fmla="*/ 592 w 10000"/>
                <a:gd name="connsiteY0-184" fmla="*/ 0 h 10008"/>
                <a:gd name="connsiteX1-185" fmla="*/ 10000 w 10000"/>
                <a:gd name="connsiteY1-186" fmla="*/ 0 h 10008"/>
                <a:gd name="connsiteX2-187" fmla="*/ 9431 w 10000"/>
                <a:gd name="connsiteY2-188" fmla="*/ 4911 h 10008"/>
                <a:gd name="connsiteX3-189" fmla="*/ 10000 w 10000"/>
                <a:gd name="connsiteY3-190" fmla="*/ 10000 h 10008"/>
                <a:gd name="connsiteX4-191" fmla="*/ 592 w 10000"/>
                <a:gd name="connsiteY4-192" fmla="*/ 10000 h 10008"/>
                <a:gd name="connsiteX5-193" fmla="*/ 0 w 10000"/>
                <a:gd name="connsiteY5-194" fmla="*/ 4824 h 10008"/>
                <a:gd name="connsiteX6-195" fmla="*/ 592 w 10000"/>
                <a:gd name="connsiteY6-196" fmla="*/ 0 h 100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0000" h="10008">
                  <a:moveTo>
                    <a:pt x="592" y="0"/>
                  </a:moveTo>
                  <a:lnTo>
                    <a:pt x="10000" y="0"/>
                  </a:lnTo>
                  <a:cubicBezTo>
                    <a:pt x="9751" y="0"/>
                    <a:pt x="9431" y="2150"/>
                    <a:pt x="9431" y="4911"/>
                  </a:cubicBezTo>
                  <a:cubicBezTo>
                    <a:pt x="9431" y="7672"/>
                    <a:pt x="9792" y="10176"/>
                    <a:pt x="10000" y="10000"/>
                  </a:cubicBezTo>
                  <a:lnTo>
                    <a:pt x="592" y="10000"/>
                  </a:lnTo>
                  <a:cubicBezTo>
                    <a:pt x="177" y="9823"/>
                    <a:pt x="0" y="7585"/>
                    <a:pt x="0" y="4824"/>
                  </a:cubicBezTo>
                  <a:cubicBezTo>
                    <a:pt x="0" y="2063"/>
                    <a:pt x="239" y="176"/>
                    <a:pt x="59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" name="矩形 2"/>
            <p:cNvSpPr>
              <a:spLocks noChangeArrowheads="1"/>
            </p:cNvSpPr>
            <p:nvPr/>
          </p:nvSpPr>
          <p:spPr bwMode="auto">
            <a:xfrm>
              <a:off x="5448367" y="1558533"/>
              <a:ext cx="3744232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3600" b="1" dirty="0">
                  <a:solidFill>
                    <a:schemeClr val="bg2">
                      <a:lumMod val="9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Backgrounds</a:t>
              </a:r>
              <a:endParaRPr lang="zh-CN" altLang="en-US" sz="3600" b="1" dirty="0">
                <a:solidFill>
                  <a:schemeClr val="bg2">
                    <a:lumMod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4439815" y="1484784"/>
              <a:ext cx="746185" cy="72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52400" sx="106000" sy="106000" algn="ctr" rotWithShape="0">
                <a:prstClr val="black">
                  <a:alpha val="6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altLang="zh-CN" sz="3600" b="1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1</a:t>
              </a:r>
              <a:endParaRPr lang="zh-CN" altLang="en-US" sz="36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</p:grpSp>
      <p:sp>
        <p:nvSpPr>
          <p:cNvPr id="26" name="标题 1"/>
          <p:cNvSpPr txBox="1"/>
          <p:nvPr/>
        </p:nvSpPr>
        <p:spPr>
          <a:xfrm>
            <a:off x="335360" y="68528"/>
            <a:ext cx="8053388" cy="772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en-US" sz="3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3"/>
    </mc:Choice>
    <mc:Fallback>
      <p:transition spd="slow" advTm="116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矩形: 圆角 83"/>
          <p:cNvSpPr/>
          <p:nvPr/>
        </p:nvSpPr>
        <p:spPr>
          <a:xfrm>
            <a:off x="623392" y="5450235"/>
            <a:ext cx="10883525" cy="114711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rgbClr val="C00000"/>
            </a:solidFill>
            <a:prstDash val="solid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Contributions:</a:t>
            </a:r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buFont typeface="Wingdings" panose="05000000000000000000" pitchFamily="2" charset="2"/>
              <a:buChar char="n"/>
            </a:pP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1. Feature extraction of CT images using </a:t>
            </a:r>
            <a:r>
              <a:rPr lang="en-US" altLang="zh-CN" sz="1600" i="1" u="sng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deformable convolution 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with residual connection.</a:t>
            </a:r>
            <a:endParaRPr lang="en-US" altLang="zh-CN" sz="16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n"/>
            </a:pP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 </a:t>
            </a:r>
            <a:r>
              <a:rPr lang="en-US" altLang="zh-CN" sz="1600" i="1" u="sng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Ladder-ASPP 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is presented for context information fusion.</a:t>
            </a:r>
            <a:endParaRPr lang="en-US" altLang="zh-CN" sz="16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n"/>
            </a:pP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3. Higher segmentation accuracy for networks with smaller model parameters.</a:t>
            </a:r>
            <a:endParaRPr lang="en-US" altLang="zh-CN" sz="16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335360" y="68528"/>
            <a:ext cx="10801200" cy="772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DefED</a:t>
            </a:r>
            <a:r>
              <a:rPr lang="en-US" altLang="zh-CN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-Net</a:t>
            </a:r>
            <a:endParaRPr lang="en-US" altLang="en-US" sz="3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368" y="1495614"/>
            <a:ext cx="11255028" cy="350156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009018"/>
            <a:ext cx="4229372" cy="1999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235" y="3212976"/>
            <a:ext cx="8585450" cy="274666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591944" y="1148894"/>
            <a:ext cx="6109676" cy="1580433"/>
          </a:xfrm>
          <a:prstGeom prst="rect">
            <a:avLst/>
          </a:prstGeom>
          <a:ln w="254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3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en-US" altLang="zh-CN" sz="2000" dirty="0">
                <a:ea typeface="微软雅黑" panose="020B0503020204020204" pitchFamily="34" charset="-122"/>
              </a:rPr>
              <a:t>Advantages: </a:t>
            </a:r>
            <a:r>
              <a:rPr lang="en-US" altLang="zh-CN" sz="1600" i="1" u="sng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wider receptive field</a:t>
            </a:r>
            <a:r>
              <a:rPr lang="en-US" altLang="zh-CN" sz="2000" dirty="0">
                <a:ea typeface="微软雅黑" panose="020B0503020204020204" pitchFamily="34" charset="-122"/>
              </a:rPr>
              <a:t>, </a:t>
            </a:r>
            <a:r>
              <a:rPr lang="en-US" altLang="zh-CN" sz="1600" i="1" u="sng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adaptive spatial information. </a:t>
            </a:r>
            <a:endParaRPr lang="en-US" altLang="zh-CN" sz="1600" i="1" u="sng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 eaLnBrk="1" hangingPunct="1">
              <a:lnSpc>
                <a:spcPct val="13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en-US" altLang="zh-CN" sz="2000" dirty="0">
                <a:ea typeface="微软雅黑" panose="020B0503020204020204" pitchFamily="34" charset="-122"/>
              </a:rPr>
              <a:t>Disadvantages: high computational cost, small increase of the number of parameters.</a:t>
            </a:r>
            <a:endParaRPr lang="en-US" altLang="zh-CN" sz="2000" dirty="0">
              <a:ea typeface="微软雅黑" panose="020B0503020204020204" pitchFamily="34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335360" y="68528"/>
            <a:ext cx="10801200" cy="772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Motivation 1-Deformable convolution</a:t>
            </a:r>
            <a:endParaRPr lang="en-US" altLang="en-US" sz="3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一些文字和图案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866" y="1268760"/>
            <a:ext cx="3136051" cy="178784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647728" y="5379626"/>
            <a:ext cx="2916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ea typeface="微软雅黑" panose="020B0503020204020204" pitchFamily="34" charset="-122"/>
                <a:cs typeface="Arial" panose="020B0604020202020204" pitchFamily="34" charset="0"/>
              </a:rPr>
              <a:t>The block of Ladder-</a:t>
            </a:r>
            <a:r>
              <a:rPr lang="en-US" altLang="zh-CN" dirty="0" err="1">
                <a:ea typeface="微软雅黑" panose="020B0503020204020204" pitchFamily="34" charset="-122"/>
                <a:cs typeface="Arial" panose="020B0604020202020204" pitchFamily="34" charset="0"/>
              </a:rPr>
              <a:t>ASPP</a:t>
            </a:r>
            <a:endParaRPr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335360" y="68528"/>
            <a:ext cx="10801200" cy="772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Motivation 2-Ladder </a:t>
            </a:r>
            <a:r>
              <a:rPr lang="en-US" altLang="zh-CN" sz="36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ASPP</a:t>
            </a:r>
            <a:endParaRPr lang="en-US" altLang="en-US" sz="3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5906"/>
            <a:ext cx="7978996" cy="4028181"/>
          </a:xfrm>
          <a:prstGeom prst="rect">
            <a:avLst/>
          </a:prstGeom>
        </p:spPr>
      </p:pic>
      <p:sp>
        <p:nvSpPr>
          <p:cNvPr id="5" name="矩形: 圆角 4"/>
          <p:cNvSpPr/>
          <p:nvPr/>
        </p:nvSpPr>
        <p:spPr>
          <a:xfrm>
            <a:off x="7824192" y="3645024"/>
            <a:ext cx="4104456" cy="23919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rgbClr val="C00000"/>
            </a:solidFill>
            <a:prstDash val="solid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Contributions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1.</a:t>
            </a:r>
            <a:r>
              <a:rPr lang="en-US" altLang="zh-CN" i="1" u="sng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Densely connected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spatial pyramid pooling.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 Separate convolution is used for Ladder-ASPP to achieve model compression. 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n"/>
            </a:pPr>
            <a:r>
              <a:rPr lang="en-US" altLang="zh-CN" i="1" u="sng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Channel attention mechanism is </a:t>
            </a:r>
            <a:r>
              <a:rPr lang="en-US" altLang="zh-CN" i="1" u="sng" dirty="0" err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ued</a:t>
            </a:r>
            <a:r>
              <a:rPr lang="en-US" altLang="zh-CN" i="1" u="sng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for Ladder-ASPP.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 1"/>
          <p:cNvSpPr txBox="1"/>
          <p:nvPr/>
        </p:nvSpPr>
        <p:spPr>
          <a:xfrm>
            <a:off x="335360" y="68528"/>
            <a:ext cx="10801200" cy="772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Ablation Studies</a:t>
            </a:r>
            <a:endParaRPr lang="zh-CN" altLang="en-US" sz="3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344" y="928540"/>
            <a:ext cx="6744072" cy="4067086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112" y="928540"/>
            <a:ext cx="4359180" cy="37810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120" y="4610443"/>
            <a:ext cx="4248472" cy="230108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6028" y="4995626"/>
            <a:ext cx="7018084" cy="1703800"/>
          </a:xfrm>
          <a:prstGeom prst="rect">
            <a:avLst/>
          </a:prstGeom>
          <a:ln w="254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en-US" altLang="zh-CN" sz="1600" dirty="0">
                <a:ea typeface="微软雅黑" panose="020B0503020204020204" pitchFamily="34" charset="-122"/>
              </a:rPr>
              <a:t>RDC can help the network converge faster and obtain more </a:t>
            </a:r>
            <a:r>
              <a:rPr lang="en-US" altLang="zh-CN" sz="1600" i="1" u="sng" dirty="0">
                <a:solidFill>
                  <a:srgbClr val="C00000"/>
                </a:solidFill>
                <a:ea typeface="微软雅黑" panose="020B0503020204020204" pitchFamily="34" charset="-122"/>
              </a:rPr>
              <a:t>accurate edge </a:t>
            </a:r>
            <a:r>
              <a:rPr lang="en-US" altLang="zh-CN" sz="1600" dirty="0">
                <a:ea typeface="微软雅黑" panose="020B0503020204020204" pitchFamily="34" charset="-122"/>
              </a:rPr>
              <a:t>predictions. </a:t>
            </a:r>
            <a:endParaRPr lang="en-US" altLang="zh-CN" sz="1600" dirty="0"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en-US" altLang="zh-CN" sz="1600" dirty="0">
                <a:ea typeface="微软雅黑" panose="020B0503020204020204" pitchFamily="34" charset="-122"/>
              </a:rPr>
              <a:t>The </a:t>
            </a:r>
            <a:r>
              <a:rPr lang="en-US" altLang="zh-CN" sz="1600" i="1" u="sng" dirty="0">
                <a:solidFill>
                  <a:srgbClr val="C00000"/>
                </a:solidFill>
                <a:ea typeface="微软雅黑" panose="020B0503020204020204" pitchFamily="34" charset="-122"/>
              </a:rPr>
              <a:t>residual design </a:t>
            </a:r>
            <a:r>
              <a:rPr lang="en-US" altLang="zh-CN" sz="1600" dirty="0">
                <a:ea typeface="微软雅黑" panose="020B0503020204020204" pitchFamily="34" charset="-122"/>
              </a:rPr>
              <a:t>not only speeds up the convergence of U-Net, but also further improves segmentation accuracy.</a:t>
            </a:r>
            <a:endParaRPr lang="en-US" altLang="zh-CN" sz="1600" dirty="0"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en-US" altLang="zh-CN" sz="1600" dirty="0">
                <a:ea typeface="微软雅黑" panose="020B0503020204020204" pitchFamily="34" charset="-122"/>
              </a:rPr>
              <a:t>Ladder-ASPP uses </a:t>
            </a:r>
            <a:r>
              <a:rPr lang="en-US" altLang="zh-CN" sz="1600" dirty="0" err="1">
                <a:ea typeface="微软雅黑" panose="020B0503020204020204" pitchFamily="34" charset="-122"/>
              </a:rPr>
              <a:t>atrous</a:t>
            </a:r>
            <a:r>
              <a:rPr lang="en-US" altLang="zh-CN" sz="1600" dirty="0">
                <a:ea typeface="微软雅黑" panose="020B0503020204020204" pitchFamily="34" charset="-122"/>
              </a:rPr>
              <a:t> convolution with variable dilation rate and dense connection to obtain </a:t>
            </a:r>
            <a:r>
              <a:rPr lang="en-US" altLang="zh-CN" sz="1600" i="1" u="sng" dirty="0">
                <a:solidFill>
                  <a:srgbClr val="C00000"/>
                </a:solidFill>
                <a:ea typeface="微软雅黑" panose="020B0503020204020204" pitchFamily="34" charset="-122"/>
              </a:rPr>
              <a:t>better context information </a:t>
            </a:r>
            <a:r>
              <a:rPr lang="en-US" altLang="zh-CN" sz="1600" dirty="0">
                <a:ea typeface="微软雅黑" panose="020B0503020204020204" pitchFamily="34" charset="-122"/>
              </a:rPr>
              <a:t>than ASPP .</a:t>
            </a:r>
            <a:endParaRPr lang="en-US" altLang="zh-CN" sz="16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 1"/>
          <p:cNvSpPr txBox="1"/>
          <p:nvPr/>
        </p:nvSpPr>
        <p:spPr>
          <a:xfrm>
            <a:off x="335360" y="68528"/>
            <a:ext cx="10801200" cy="772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Experimental Comparison on Test Datasets</a:t>
            </a:r>
            <a:endParaRPr lang="zh-CN" altLang="en-US" sz="3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358" y="1069704"/>
            <a:ext cx="5449515" cy="22970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3972856"/>
            <a:ext cx="6624736" cy="239407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980728"/>
            <a:ext cx="5374154" cy="396044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032104" y="5080917"/>
            <a:ext cx="4968552" cy="1432956"/>
          </a:xfrm>
          <a:prstGeom prst="rect">
            <a:avLst/>
          </a:prstGeom>
          <a:ln w="254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en-US" altLang="zh-CN" sz="1600" b="1" dirty="0">
                <a:solidFill>
                  <a:srgbClr val="0000FF"/>
                </a:solidFill>
                <a:ea typeface="微软雅黑" panose="020B0503020204020204" pitchFamily="34" charset="-122"/>
              </a:rPr>
              <a:t>Advantages: </a:t>
            </a:r>
            <a:r>
              <a:rPr lang="en-US" altLang="zh-CN" sz="1600" dirty="0">
                <a:ea typeface="微软雅黑" panose="020B0503020204020204" pitchFamily="34" charset="-122"/>
              </a:rPr>
              <a:t>RDC and Ladder-ASPP provide </a:t>
            </a:r>
            <a:r>
              <a:rPr lang="en-US" altLang="zh-CN" sz="1600" i="1" u="sng" dirty="0">
                <a:solidFill>
                  <a:srgbClr val="FF0000"/>
                </a:solidFill>
                <a:ea typeface="微软雅黑" panose="020B0503020204020204" pitchFamily="34" charset="-122"/>
              </a:rPr>
              <a:t>better segmentation results</a:t>
            </a:r>
            <a:r>
              <a:rPr lang="en-US" altLang="zh-CN" sz="1600" dirty="0">
                <a:ea typeface="微软雅黑" panose="020B0503020204020204" pitchFamily="34" charset="-122"/>
              </a:rPr>
              <a:t> than comparative networks </a:t>
            </a:r>
            <a:endParaRPr lang="en-US" altLang="zh-CN" sz="1600" dirty="0"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en-US" altLang="zh-CN" sz="1600" b="1" dirty="0">
                <a:solidFill>
                  <a:srgbClr val="0000FF"/>
                </a:solidFill>
                <a:ea typeface="微软雅黑" panose="020B0503020204020204" pitchFamily="34" charset="-122"/>
              </a:rPr>
              <a:t>Disadvantages:</a:t>
            </a:r>
            <a:r>
              <a:rPr lang="en-US" altLang="zh-CN" sz="1600" dirty="0"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ea typeface="微软雅黑" panose="020B0503020204020204" pitchFamily="34" charset="-122"/>
              </a:rPr>
              <a:t>DefED</a:t>
            </a:r>
            <a:r>
              <a:rPr lang="en-US" altLang="zh-CN" sz="1600" dirty="0">
                <a:ea typeface="微软雅黑" panose="020B0503020204020204" pitchFamily="34" charset="-122"/>
              </a:rPr>
              <a:t>-Net requires </a:t>
            </a:r>
            <a:r>
              <a:rPr lang="en-US" altLang="zh-CN" sz="1600" i="1" u="sng" dirty="0">
                <a:solidFill>
                  <a:srgbClr val="FF0000"/>
                </a:solidFill>
                <a:ea typeface="微软雅黑" panose="020B0503020204020204" pitchFamily="34" charset="-122"/>
              </a:rPr>
              <a:t>longer training time </a:t>
            </a:r>
            <a:r>
              <a:rPr lang="en-US" altLang="zh-CN" sz="1600" dirty="0">
                <a:ea typeface="微软雅黑" panose="020B0503020204020204" pitchFamily="34" charset="-122"/>
              </a:rPr>
              <a:t>due to </a:t>
            </a:r>
            <a:r>
              <a:rPr lang="en-US" altLang="zh-CN" sz="1600" i="1" u="sng" dirty="0">
                <a:solidFill>
                  <a:srgbClr val="FF0000"/>
                </a:solidFill>
                <a:ea typeface="微软雅黑" panose="020B0503020204020204" pitchFamily="34" charset="-122"/>
              </a:rPr>
              <a:t>slow convergence</a:t>
            </a:r>
            <a:r>
              <a:rPr lang="en-US" altLang="zh-CN" sz="1600" dirty="0">
                <a:ea typeface="微软雅黑" panose="020B0503020204020204" pitchFamily="34" charset="-122"/>
              </a:rPr>
              <a:t> and complex computation.</a:t>
            </a:r>
            <a:endParaRPr lang="zh-CN" altLang="en-US" sz="1600" dirty="0">
              <a:highlight>
                <a:srgbClr val="FFFF00"/>
              </a:highlight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 1"/>
          <p:cNvSpPr txBox="1"/>
          <p:nvPr/>
        </p:nvSpPr>
        <p:spPr>
          <a:xfrm>
            <a:off x="335360" y="68528"/>
            <a:ext cx="10801200" cy="772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Experimental Comparison on Test Datasets</a:t>
            </a:r>
            <a:endParaRPr lang="zh-CN" altLang="en-US" sz="3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9058" y="908720"/>
            <a:ext cx="5606942" cy="555142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692" y="980728"/>
            <a:ext cx="5606943" cy="556800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4771" y="836711"/>
            <a:ext cx="2632176" cy="6027687"/>
          </a:xfrm>
          <a:prstGeom prst="rect">
            <a:avLst/>
          </a:prstGeom>
          <a:solidFill>
            <a:srgbClr val="2D73B9"/>
          </a:solidFill>
          <a:ln>
            <a:solidFill>
              <a:srgbClr val="2D73B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4007768" y="2772685"/>
            <a:ext cx="5616625" cy="720002"/>
            <a:chOff x="4871863" y="2780928"/>
            <a:chExt cx="5616625" cy="720002"/>
          </a:xfrm>
        </p:grpSpPr>
        <p:sp>
          <p:nvSpPr>
            <p:cNvPr id="12" name="流程图: 库存数据 53"/>
            <p:cNvSpPr/>
            <p:nvPr/>
          </p:nvSpPr>
          <p:spPr>
            <a:xfrm rot="10800000">
              <a:off x="5448368" y="2781074"/>
              <a:ext cx="5040120" cy="719856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-1" fmla="*/ 1980 w 10313"/>
                <a:gd name="connsiteY0-2" fmla="*/ 0 h 10000"/>
                <a:gd name="connsiteX1-3" fmla="*/ 10313 w 10313"/>
                <a:gd name="connsiteY1-4" fmla="*/ 0 h 10000"/>
                <a:gd name="connsiteX2-5" fmla="*/ 8646 w 10313"/>
                <a:gd name="connsiteY2-6" fmla="*/ 5000 h 10000"/>
                <a:gd name="connsiteX3-7" fmla="*/ 10313 w 10313"/>
                <a:gd name="connsiteY3-8" fmla="*/ 10000 h 10000"/>
                <a:gd name="connsiteX4-9" fmla="*/ 1980 w 10313"/>
                <a:gd name="connsiteY4-10" fmla="*/ 10000 h 10000"/>
                <a:gd name="connsiteX5-11" fmla="*/ 0 w 10313"/>
                <a:gd name="connsiteY5-12" fmla="*/ 5000 h 10000"/>
                <a:gd name="connsiteX6-13" fmla="*/ 1980 w 10313"/>
                <a:gd name="connsiteY6-14" fmla="*/ 0 h 10000"/>
                <a:gd name="connsiteX0-15" fmla="*/ 1980 w 10313"/>
                <a:gd name="connsiteY0-16" fmla="*/ 0 h 10000"/>
                <a:gd name="connsiteX1-17" fmla="*/ 10313 w 10313"/>
                <a:gd name="connsiteY1-18" fmla="*/ 0 h 10000"/>
                <a:gd name="connsiteX2-19" fmla="*/ 8646 w 10313"/>
                <a:gd name="connsiteY2-20" fmla="*/ 5000 h 10000"/>
                <a:gd name="connsiteX3-21" fmla="*/ 10313 w 10313"/>
                <a:gd name="connsiteY3-22" fmla="*/ 10000 h 10000"/>
                <a:gd name="connsiteX4-23" fmla="*/ 1980 w 10313"/>
                <a:gd name="connsiteY4-24" fmla="*/ 10000 h 10000"/>
                <a:gd name="connsiteX5-25" fmla="*/ 0 w 10313"/>
                <a:gd name="connsiteY5-26" fmla="*/ 5000 h 10000"/>
                <a:gd name="connsiteX6-27" fmla="*/ 1980 w 10313"/>
                <a:gd name="connsiteY6-28" fmla="*/ 0 h 10000"/>
                <a:gd name="connsiteX0-29" fmla="*/ 610 w 8943"/>
                <a:gd name="connsiteY0-30" fmla="*/ 0 h 10000"/>
                <a:gd name="connsiteX1-31" fmla="*/ 8943 w 8943"/>
                <a:gd name="connsiteY1-32" fmla="*/ 0 h 10000"/>
                <a:gd name="connsiteX2-33" fmla="*/ 7276 w 8943"/>
                <a:gd name="connsiteY2-34" fmla="*/ 5000 h 10000"/>
                <a:gd name="connsiteX3-35" fmla="*/ 8943 w 8943"/>
                <a:gd name="connsiteY3-36" fmla="*/ 10000 h 10000"/>
                <a:gd name="connsiteX4-37" fmla="*/ 610 w 8943"/>
                <a:gd name="connsiteY4-38" fmla="*/ 10000 h 10000"/>
                <a:gd name="connsiteX5-39" fmla="*/ 86 w 8943"/>
                <a:gd name="connsiteY5-40" fmla="*/ 4824 h 10000"/>
                <a:gd name="connsiteX6-41" fmla="*/ 610 w 8943"/>
                <a:gd name="connsiteY6-42" fmla="*/ 0 h 10000"/>
                <a:gd name="connsiteX0-43" fmla="*/ 682 w 10000"/>
                <a:gd name="connsiteY0-44" fmla="*/ 0 h 10000"/>
                <a:gd name="connsiteX1-45" fmla="*/ 10000 w 10000"/>
                <a:gd name="connsiteY1-46" fmla="*/ 0 h 10000"/>
                <a:gd name="connsiteX2-47" fmla="*/ 8136 w 10000"/>
                <a:gd name="connsiteY2-48" fmla="*/ 5000 h 10000"/>
                <a:gd name="connsiteX3-49" fmla="*/ 10000 w 10000"/>
                <a:gd name="connsiteY3-50" fmla="*/ 10000 h 10000"/>
                <a:gd name="connsiteX4-51" fmla="*/ 682 w 10000"/>
                <a:gd name="connsiteY4-52" fmla="*/ 10000 h 10000"/>
                <a:gd name="connsiteX5-53" fmla="*/ 96 w 10000"/>
                <a:gd name="connsiteY5-54" fmla="*/ 4824 h 10000"/>
                <a:gd name="connsiteX6-55" fmla="*/ 682 w 10000"/>
                <a:gd name="connsiteY6-56" fmla="*/ 0 h 10000"/>
                <a:gd name="connsiteX0-57" fmla="*/ 588 w 9906"/>
                <a:gd name="connsiteY0-58" fmla="*/ 0 h 10000"/>
                <a:gd name="connsiteX1-59" fmla="*/ 9906 w 9906"/>
                <a:gd name="connsiteY1-60" fmla="*/ 0 h 10000"/>
                <a:gd name="connsiteX2-61" fmla="*/ 8042 w 9906"/>
                <a:gd name="connsiteY2-62" fmla="*/ 5000 h 10000"/>
                <a:gd name="connsiteX3-63" fmla="*/ 9906 w 9906"/>
                <a:gd name="connsiteY3-64" fmla="*/ 10000 h 10000"/>
                <a:gd name="connsiteX4-65" fmla="*/ 588 w 9906"/>
                <a:gd name="connsiteY4-66" fmla="*/ 10000 h 10000"/>
                <a:gd name="connsiteX5-67" fmla="*/ 2 w 9906"/>
                <a:gd name="connsiteY5-68" fmla="*/ 4824 h 10000"/>
                <a:gd name="connsiteX6-69" fmla="*/ 588 w 9906"/>
                <a:gd name="connsiteY6-70" fmla="*/ 0 h 10000"/>
                <a:gd name="connsiteX0-71" fmla="*/ 594 w 10000"/>
                <a:gd name="connsiteY0-72" fmla="*/ 0 h 10000"/>
                <a:gd name="connsiteX1-73" fmla="*/ 10000 w 10000"/>
                <a:gd name="connsiteY1-74" fmla="*/ 0 h 10000"/>
                <a:gd name="connsiteX2-75" fmla="*/ 8118 w 10000"/>
                <a:gd name="connsiteY2-76" fmla="*/ 5000 h 10000"/>
                <a:gd name="connsiteX3-77" fmla="*/ 10000 w 10000"/>
                <a:gd name="connsiteY3-78" fmla="*/ 10000 h 10000"/>
                <a:gd name="connsiteX4-79" fmla="*/ 594 w 10000"/>
                <a:gd name="connsiteY4-80" fmla="*/ 10000 h 10000"/>
                <a:gd name="connsiteX5-81" fmla="*/ 2 w 10000"/>
                <a:gd name="connsiteY5-82" fmla="*/ 4824 h 10000"/>
                <a:gd name="connsiteX6-83" fmla="*/ 594 w 10000"/>
                <a:gd name="connsiteY6-84" fmla="*/ 0 h 10000"/>
                <a:gd name="connsiteX0-85" fmla="*/ 592 w 9998"/>
                <a:gd name="connsiteY0-86" fmla="*/ 0 h 10000"/>
                <a:gd name="connsiteX1-87" fmla="*/ 9998 w 9998"/>
                <a:gd name="connsiteY1-88" fmla="*/ 0 h 10000"/>
                <a:gd name="connsiteX2-89" fmla="*/ 8116 w 9998"/>
                <a:gd name="connsiteY2-90" fmla="*/ 5000 h 10000"/>
                <a:gd name="connsiteX3-91" fmla="*/ 9998 w 9998"/>
                <a:gd name="connsiteY3-92" fmla="*/ 10000 h 10000"/>
                <a:gd name="connsiteX4-93" fmla="*/ 592 w 9998"/>
                <a:gd name="connsiteY4-94" fmla="*/ 10000 h 10000"/>
                <a:gd name="connsiteX5-95" fmla="*/ 0 w 9998"/>
                <a:gd name="connsiteY5-96" fmla="*/ 4824 h 10000"/>
                <a:gd name="connsiteX6-97" fmla="*/ 592 w 9998"/>
                <a:gd name="connsiteY6-98" fmla="*/ 0 h 10000"/>
                <a:gd name="connsiteX0-99" fmla="*/ 592 w 10000"/>
                <a:gd name="connsiteY0-100" fmla="*/ 0 h 10000"/>
                <a:gd name="connsiteX1-101" fmla="*/ 10000 w 10000"/>
                <a:gd name="connsiteY1-102" fmla="*/ 0 h 10000"/>
                <a:gd name="connsiteX2-103" fmla="*/ 9575 w 10000"/>
                <a:gd name="connsiteY2-104" fmla="*/ 5353 h 10000"/>
                <a:gd name="connsiteX3-105" fmla="*/ 10000 w 10000"/>
                <a:gd name="connsiteY3-106" fmla="*/ 10000 h 10000"/>
                <a:gd name="connsiteX4-107" fmla="*/ 592 w 10000"/>
                <a:gd name="connsiteY4-108" fmla="*/ 10000 h 10000"/>
                <a:gd name="connsiteX5-109" fmla="*/ 0 w 10000"/>
                <a:gd name="connsiteY5-110" fmla="*/ 4824 h 10000"/>
                <a:gd name="connsiteX6-111" fmla="*/ 592 w 10000"/>
                <a:gd name="connsiteY6-112" fmla="*/ 0 h 10000"/>
                <a:gd name="connsiteX0-113" fmla="*/ 592 w 10000"/>
                <a:gd name="connsiteY0-114" fmla="*/ 0 h 10000"/>
                <a:gd name="connsiteX1-115" fmla="*/ 10000 w 10000"/>
                <a:gd name="connsiteY1-116" fmla="*/ 0 h 10000"/>
                <a:gd name="connsiteX2-117" fmla="*/ 9575 w 10000"/>
                <a:gd name="connsiteY2-118" fmla="*/ 5353 h 10000"/>
                <a:gd name="connsiteX3-119" fmla="*/ 10000 w 10000"/>
                <a:gd name="connsiteY3-120" fmla="*/ 10000 h 10000"/>
                <a:gd name="connsiteX4-121" fmla="*/ 592 w 10000"/>
                <a:gd name="connsiteY4-122" fmla="*/ 10000 h 10000"/>
                <a:gd name="connsiteX5-123" fmla="*/ 0 w 10000"/>
                <a:gd name="connsiteY5-124" fmla="*/ 4824 h 10000"/>
                <a:gd name="connsiteX6-125" fmla="*/ 592 w 10000"/>
                <a:gd name="connsiteY6-126" fmla="*/ 0 h 10000"/>
                <a:gd name="connsiteX0-127" fmla="*/ 592 w 10000"/>
                <a:gd name="connsiteY0-128" fmla="*/ 0 h 10000"/>
                <a:gd name="connsiteX1-129" fmla="*/ 10000 w 10000"/>
                <a:gd name="connsiteY1-130" fmla="*/ 0 h 10000"/>
                <a:gd name="connsiteX2-131" fmla="*/ 9575 w 10000"/>
                <a:gd name="connsiteY2-132" fmla="*/ 5353 h 10000"/>
                <a:gd name="connsiteX3-133" fmla="*/ 10000 w 10000"/>
                <a:gd name="connsiteY3-134" fmla="*/ 10000 h 10000"/>
                <a:gd name="connsiteX4-135" fmla="*/ 592 w 10000"/>
                <a:gd name="connsiteY4-136" fmla="*/ 10000 h 10000"/>
                <a:gd name="connsiteX5-137" fmla="*/ 0 w 10000"/>
                <a:gd name="connsiteY5-138" fmla="*/ 4824 h 10000"/>
                <a:gd name="connsiteX6-139" fmla="*/ 592 w 10000"/>
                <a:gd name="connsiteY6-140" fmla="*/ 0 h 10000"/>
                <a:gd name="connsiteX0-141" fmla="*/ 592 w 10000"/>
                <a:gd name="connsiteY0-142" fmla="*/ 0 h 10000"/>
                <a:gd name="connsiteX1-143" fmla="*/ 10000 w 10000"/>
                <a:gd name="connsiteY1-144" fmla="*/ 0 h 10000"/>
                <a:gd name="connsiteX2-145" fmla="*/ 9575 w 10000"/>
                <a:gd name="connsiteY2-146" fmla="*/ 5353 h 10000"/>
                <a:gd name="connsiteX3-147" fmla="*/ 10000 w 10000"/>
                <a:gd name="connsiteY3-148" fmla="*/ 10000 h 10000"/>
                <a:gd name="connsiteX4-149" fmla="*/ 592 w 10000"/>
                <a:gd name="connsiteY4-150" fmla="*/ 10000 h 10000"/>
                <a:gd name="connsiteX5-151" fmla="*/ 0 w 10000"/>
                <a:gd name="connsiteY5-152" fmla="*/ 4824 h 10000"/>
                <a:gd name="connsiteX6-153" fmla="*/ 592 w 10000"/>
                <a:gd name="connsiteY6-154" fmla="*/ 0 h 10000"/>
                <a:gd name="connsiteX0-155" fmla="*/ 592 w 10000"/>
                <a:gd name="connsiteY0-156" fmla="*/ 0 h 10010"/>
                <a:gd name="connsiteX1-157" fmla="*/ 10000 w 10000"/>
                <a:gd name="connsiteY1-158" fmla="*/ 0 h 10010"/>
                <a:gd name="connsiteX2-159" fmla="*/ 9575 w 10000"/>
                <a:gd name="connsiteY2-160" fmla="*/ 5353 h 10010"/>
                <a:gd name="connsiteX3-161" fmla="*/ 10000 w 10000"/>
                <a:gd name="connsiteY3-162" fmla="*/ 10000 h 10010"/>
                <a:gd name="connsiteX4-163" fmla="*/ 592 w 10000"/>
                <a:gd name="connsiteY4-164" fmla="*/ 10000 h 10010"/>
                <a:gd name="connsiteX5-165" fmla="*/ 0 w 10000"/>
                <a:gd name="connsiteY5-166" fmla="*/ 4824 h 10010"/>
                <a:gd name="connsiteX6-167" fmla="*/ 592 w 10000"/>
                <a:gd name="connsiteY6-168" fmla="*/ 0 h 10010"/>
                <a:gd name="connsiteX0-169" fmla="*/ 592 w 10000"/>
                <a:gd name="connsiteY0-170" fmla="*/ 0 h 10009"/>
                <a:gd name="connsiteX1-171" fmla="*/ 10000 w 10000"/>
                <a:gd name="connsiteY1-172" fmla="*/ 0 h 10009"/>
                <a:gd name="connsiteX2-173" fmla="*/ 9463 w 10000"/>
                <a:gd name="connsiteY2-174" fmla="*/ 5176 h 10009"/>
                <a:gd name="connsiteX3-175" fmla="*/ 10000 w 10000"/>
                <a:gd name="connsiteY3-176" fmla="*/ 10000 h 10009"/>
                <a:gd name="connsiteX4-177" fmla="*/ 592 w 10000"/>
                <a:gd name="connsiteY4-178" fmla="*/ 10000 h 10009"/>
                <a:gd name="connsiteX5-179" fmla="*/ 0 w 10000"/>
                <a:gd name="connsiteY5-180" fmla="*/ 4824 h 10009"/>
                <a:gd name="connsiteX6-181" fmla="*/ 592 w 10000"/>
                <a:gd name="connsiteY6-182" fmla="*/ 0 h 10009"/>
                <a:gd name="connsiteX0-183" fmla="*/ 592 w 10000"/>
                <a:gd name="connsiteY0-184" fmla="*/ 0 h 10008"/>
                <a:gd name="connsiteX1-185" fmla="*/ 10000 w 10000"/>
                <a:gd name="connsiteY1-186" fmla="*/ 0 h 10008"/>
                <a:gd name="connsiteX2-187" fmla="*/ 9431 w 10000"/>
                <a:gd name="connsiteY2-188" fmla="*/ 4911 h 10008"/>
                <a:gd name="connsiteX3-189" fmla="*/ 10000 w 10000"/>
                <a:gd name="connsiteY3-190" fmla="*/ 10000 h 10008"/>
                <a:gd name="connsiteX4-191" fmla="*/ 592 w 10000"/>
                <a:gd name="connsiteY4-192" fmla="*/ 10000 h 10008"/>
                <a:gd name="connsiteX5-193" fmla="*/ 0 w 10000"/>
                <a:gd name="connsiteY5-194" fmla="*/ 4824 h 10008"/>
                <a:gd name="connsiteX6-195" fmla="*/ 592 w 10000"/>
                <a:gd name="connsiteY6-196" fmla="*/ 0 h 100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0000" h="10008">
                  <a:moveTo>
                    <a:pt x="592" y="0"/>
                  </a:moveTo>
                  <a:lnTo>
                    <a:pt x="10000" y="0"/>
                  </a:lnTo>
                  <a:cubicBezTo>
                    <a:pt x="9751" y="0"/>
                    <a:pt x="9431" y="2150"/>
                    <a:pt x="9431" y="4911"/>
                  </a:cubicBezTo>
                  <a:cubicBezTo>
                    <a:pt x="9431" y="7672"/>
                    <a:pt x="9792" y="10176"/>
                    <a:pt x="10000" y="10000"/>
                  </a:cubicBezTo>
                  <a:lnTo>
                    <a:pt x="592" y="10000"/>
                  </a:lnTo>
                  <a:cubicBezTo>
                    <a:pt x="177" y="9823"/>
                    <a:pt x="0" y="7585"/>
                    <a:pt x="0" y="4824"/>
                  </a:cubicBezTo>
                  <a:cubicBezTo>
                    <a:pt x="0" y="2063"/>
                    <a:pt x="239" y="176"/>
                    <a:pt x="59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600"/>
            </a:p>
          </p:txBody>
        </p:sp>
        <p:sp>
          <p:nvSpPr>
            <p:cNvPr id="13" name="矩形 12"/>
            <p:cNvSpPr>
              <a:spLocks noChangeArrowheads="1"/>
            </p:cNvSpPr>
            <p:nvPr/>
          </p:nvSpPr>
          <p:spPr bwMode="auto">
            <a:xfrm>
              <a:off x="5951983" y="2801458"/>
              <a:ext cx="4334941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3600" b="1" dirty="0">
                  <a:solidFill>
                    <a:schemeClr val="bg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Related work</a:t>
              </a:r>
              <a:endParaRPr lang="zh-CN" altLang="en-US" sz="3600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4871863" y="2780928"/>
              <a:ext cx="746185" cy="72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52400" sx="106000" sy="106000" algn="ctr" rotWithShape="0">
                <a:prstClr val="black">
                  <a:alpha val="6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altLang="zh-CN" sz="3600" b="1" dirty="0">
                  <a:ln w="11430"/>
                  <a:solidFill>
                    <a:srgbClr val="7030A0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2</a:t>
              </a:r>
              <a:endParaRPr lang="zh-CN" altLang="en-US" sz="3600" b="1" dirty="0">
                <a:ln w="11430"/>
                <a:solidFill>
                  <a:srgbClr val="7030A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007768" y="4245242"/>
            <a:ext cx="5616625" cy="720002"/>
            <a:chOff x="4879767" y="4005064"/>
            <a:chExt cx="5616625" cy="720002"/>
          </a:xfrm>
        </p:grpSpPr>
        <p:sp>
          <p:nvSpPr>
            <p:cNvPr id="15" name="流程图: 库存数据 53"/>
            <p:cNvSpPr/>
            <p:nvPr/>
          </p:nvSpPr>
          <p:spPr>
            <a:xfrm rot="10800000">
              <a:off x="5456272" y="4005210"/>
              <a:ext cx="5040120" cy="719856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-1" fmla="*/ 1980 w 10313"/>
                <a:gd name="connsiteY0-2" fmla="*/ 0 h 10000"/>
                <a:gd name="connsiteX1-3" fmla="*/ 10313 w 10313"/>
                <a:gd name="connsiteY1-4" fmla="*/ 0 h 10000"/>
                <a:gd name="connsiteX2-5" fmla="*/ 8646 w 10313"/>
                <a:gd name="connsiteY2-6" fmla="*/ 5000 h 10000"/>
                <a:gd name="connsiteX3-7" fmla="*/ 10313 w 10313"/>
                <a:gd name="connsiteY3-8" fmla="*/ 10000 h 10000"/>
                <a:gd name="connsiteX4-9" fmla="*/ 1980 w 10313"/>
                <a:gd name="connsiteY4-10" fmla="*/ 10000 h 10000"/>
                <a:gd name="connsiteX5-11" fmla="*/ 0 w 10313"/>
                <a:gd name="connsiteY5-12" fmla="*/ 5000 h 10000"/>
                <a:gd name="connsiteX6-13" fmla="*/ 1980 w 10313"/>
                <a:gd name="connsiteY6-14" fmla="*/ 0 h 10000"/>
                <a:gd name="connsiteX0-15" fmla="*/ 1980 w 10313"/>
                <a:gd name="connsiteY0-16" fmla="*/ 0 h 10000"/>
                <a:gd name="connsiteX1-17" fmla="*/ 10313 w 10313"/>
                <a:gd name="connsiteY1-18" fmla="*/ 0 h 10000"/>
                <a:gd name="connsiteX2-19" fmla="*/ 8646 w 10313"/>
                <a:gd name="connsiteY2-20" fmla="*/ 5000 h 10000"/>
                <a:gd name="connsiteX3-21" fmla="*/ 10313 w 10313"/>
                <a:gd name="connsiteY3-22" fmla="*/ 10000 h 10000"/>
                <a:gd name="connsiteX4-23" fmla="*/ 1980 w 10313"/>
                <a:gd name="connsiteY4-24" fmla="*/ 10000 h 10000"/>
                <a:gd name="connsiteX5-25" fmla="*/ 0 w 10313"/>
                <a:gd name="connsiteY5-26" fmla="*/ 5000 h 10000"/>
                <a:gd name="connsiteX6-27" fmla="*/ 1980 w 10313"/>
                <a:gd name="connsiteY6-28" fmla="*/ 0 h 10000"/>
                <a:gd name="connsiteX0-29" fmla="*/ 610 w 8943"/>
                <a:gd name="connsiteY0-30" fmla="*/ 0 h 10000"/>
                <a:gd name="connsiteX1-31" fmla="*/ 8943 w 8943"/>
                <a:gd name="connsiteY1-32" fmla="*/ 0 h 10000"/>
                <a:gd name="connsiteX2-33" fmla="*/ 7276 w 8943"/>
                <a:gd name="connsiteY2-34" fmla="*/ 5000 h 10000"/>
                <a:gd name="connsiteX3-35" fmla="*/ 8943 w 8943"/>
                <a:gd name="connsiteY3-36" fmla="*/ 10000 h 10000"/>
                <a:gd name="connsiteX4-37" fmla="*/ 610 w 8943"/>
                <a:gd name="connsiteY4-38" fmla="*/ 10000 h 10000"/>
                <a:gd name="connsiteX5-39" fmla="*/ 86 w 8943"/>
                <a:gd name="connsiteY5-40" fmla="*/ 4824 h 10000"/>
                <a:gd name="connsiteX6-41" fmla="*/ 610 w 8943"/>
                <a:gd name="connsiteY6-42" fmla="*/ 0 h 10000"/>
                <a:gd name="connsiteX0-43" fmla="*/ 682 w 10000"/>
                <a:gd name="connsiteY0-44" fmla="*/ 0 h 10000"/>
                <a:gd name="connsiteX1-45" fmla="*/ 10000 w 10000"/>
                <a:gd name="connsiteY1-46" fmla="*/ 0 h 10000"/>
                <a:gd name="connsiteX2-47" fmla="*/ 8136 w 10000"/>
                <a:gd name="connsiteY2-48" fmla="*/ 5000 h 10000"/>
                <a:gd name="connsiteX3-49" fmla="*/ 10000 w 10000"/>
                <a:gd name="connsiteY3-50" fmla="*/ 10000 h 10000"/>
                <a:gd name="connsiteX4-51" fmla="*/ 682 w 10000"/>
                <a:gd name="connsiteY4-52" fmla="*/ 10000 h 10000"/>
                <a:gd name="connsiteX5-53" fmla="*/ 96 w 10000"/>
                <a:gd name="connsiteY5-54" fmla="*/ 4824 h 10000"/>
                <a:gd name="connsiteX6-55" fmla="*/ 682 w 10000"/>
                <a:gd name="connsiteY6-56" fmla="*/ 0 h 10000"/>
                <a:gd name="connsiteX0-57" fmla="*/ 588 w 9906"/>
                <a:gd name="connsiteY0-58" fmla="*/ 0 h 10000"/>
                <a:gd name="connsiteX1-59" fmla="*/ 9906 w 9906"/>
                <a:gd name="connsiteY1-60" fmla="*/ 0 h 10000"/>
                <a:gd name="connsiteX2-61" fmla="*/ 8042 w 9906"/>
                <a:gd name="connsiteY2-62" fmla="*/ 5000 h 10000"/>
                <a:gd name="connsiteX3-63" fmla="*/ 9906 w 9906"/>
                <a:gd name="connsiteY3-64" fmla="*/ 10000 h 10000"/>
                <a:gd name="connsiteX4-65" fmla="*/ 588 w 9906"/>
                <a:gd name="connsiteY4-66" fmla="*/ 10000 h 10000"/>
                <a:gd name="connsiteX5-67" fmla="*/ 2 w 9906"/>
                <a:gd name="connsiteY5-68" fmla="*/ 4824 h 10000"/>
                <a:gd name="connsiteX6-69" fmla="*/ 588 w 9906"/>
                <a:gd name="connsiteY6-70" fmla="*/ 0 h 10000"/>
                <a:gd name="connsiteX0-71" fmla="*/ 594 w 10000"/>
                <a:gd name="connsiteY0-72" fmla="*/ 0 h 10000"/>
                <a:gd name="connsiteX1-73" fmla="*/ 10000 w 10000"/>
                <a:gd name="connsiteY1-74" fmla="*/ 0 h 10000"/>
                <a:gd name="connsiteX2-75" fmla="*/ 8118 w 10000"/>
                <a:gd name="connsiteY2-76" fmla="*/ 5000 h 10000"/>
                <a:gd name="connsiteX3-77" fmla="*/ 10000 w 10000"/>
                <a:gd name="connsiteY3-78" fmla="*/ 10000 h 10000"/>
                <a:gd name="connsiteX4-79" fmla="*/ 594 w 10000"/>
                <a:gd name="connsiteY4-80" fmla="*/ 10000 h 10000"/>
                <a:gd name="connsiteX5-81" fmla="*/ 2 w 10000"/>
                <a:gd name="connsiteY5-82" fmla="*/ 4824 h 10000"/>
                <a:gd name="connsiteX6-83" fmla="*/ 594 w 10000"/>
                <a:gd name="connsiteY6-84" fmla="*/ 0 h 10000"/>
                <a:gd name="connsiteX0-85" fmla="*/ 592 w 9998"/>
                <a:gd name="connsiteY0-86" fmla="*/ 0 h 10000"/>
                <a:gd name="connsiteX1-87" fmla="*/ 9998 w 9998"/>
                <a:gd name="connsiteY1-88" fmla="*/ 0 h 10000"/>
                <a:gd name="connsiteX2-89" fmla="*/ 8116 w 9998"/>
                <a:gd name="connsiteY2-90" fmla="*/ 5000 h 10000"/>
                <a:gd name="connsiteX3-91" fmla="*/ 9998 w 9998"/>
                <a:gd name="connsiteY3-92" fmla="*/ 10000 h 10000"/>
                <a:gd name="connsiteX4-93" fmla="*/ 592 w 9998"/>
                <a:gd name="connsiteY4-94" fmla="*/ 10000 h 10000"/>
                <a:gd name="connsiteX5-95" fmla="*/ 0 w 9998"/>
                <a:gd name="connsiteY5-96" fmla="*/ 4824 h 10000"/>
                <a:gd name="connsiteX6-97" fmla="*/ 592 w 9998"/>
                <a:gd name="connsiteY6-98" fmla="*/ 0 h 10000"/>
                <a:gd name="connsiteX0-99" fmla="*/ 592 w 10000"/>
                <a:gd name="connsiteY0-100" fmla="*/ 0 h 10000"/>
                <a:gd name="connsiteX1-101" fmla="*/ 10000 w 10000"/>
                <a:gd name="connsiteY1-102" fmla="*/ 0 h 10000"/>
                <a:gd name="connsiteX2-103" fmla="*/ 9575 w 10000"/>
                <a:gd name="connsiteY2-104" fmla="*/ 5353 h 10000"/>
                <a:gd name="connsiteX3-105" fmla="*/ 10000 w 10000"/>
                <a:gd name="connsiteY3-106" fmla="*/ 10000 h 10000"/>
                <a:gd name="connsiteX4-107" fmla="*/ 592 w 10000"/>
                <a:gd name="connsiteY4-108" fmla="*/ 10000 h 10000"/>
                <a:gd name="connsiteX5-109" fmla="*/ 0 w 10000"/>
                <a:gd name="connsiteY5-110" fmla="*/ 4824 h 10000"/>
                <a:gd name="connsiteX6-111" fmla="*/ 592 w 10000"/>
                <a:gd name="connsiteY6-112" fmla="*/ 0 h 10000"/>
                <a:gd name="connsiteX0-113" fmla="*/ 592 w 10000"/>
                <a:gd name="connsiteY0-114" fmla="*/ 0 h 10000"/>
                <a:gd name="connsiteX1-115" fmla="*/ 10000 w 10000"/>
                <a:gd name="connsiteY1-116" fmla="*/ 0 h 10000"/>
                <a:gd name="connsiteX2-117" fmla="*/ 9575 w 10000"/>
                <a:gd name="connsiteY2-118" fmla="*/ 5353 h 10000"/>
                <a:gd name="connsiteX3-119" fmla="*/ 10000 w 10000"/>
                <a:gd name="connsiteY3-120" fmla="*/ 10000 h 10000"/>
                <a:gd name="connsiteX4-121" fmla="*/ 592 w 10000"/>
                <a:gd name="connsiteY4-122" fmla="*/ 10000 h 10000"/>
                <a:gd name="connsiteX5-123" fmla="*/ 0 w 10000"/>
                <a:gd name="connsiteY5-124" fmla="*/ 4824 h 10000"/>
                <a:gd name="connsiteX6-125" fmla="*/ 592 w 10000"/>
                <a:gd name="connsiteY6-126" fmla="*/ 0 h 10000"/>
                <a:gd name="connsiteX0-127" fmla="*/ 592 w 10000"/>
                <a:gd name="connsiteY0-128" fmla="*/ 0 h 10000"/>
                <a:gd name="connsiteX1-129" fmla="*/ 10000 w 10000"/>
                <a:gd name="connsiteY1-130" fmla="*/ 0 h 10000"/>
                <a:gd name="connsiteX2-131" fmla="*/ 9575 w 10000"/>
                <a:gd name="connsiteY2-132" fmla="*/ 5353 h 10000"/>
                <a:gd name="connsiteX3-133" fmla="*/ 10000 w 10000"/>
                <a:gd name="connsiteY3-134" fmla="*/ 10000 h 10000"/>
                <a:gd name="connsiteX4-135" fmla="*/ 592 w 10000"/>
                <a:gd name="connsiteY4-136" fmla="*/ 10000 h 10000"/>
                <a:gd name="connsiteX5-137" fmla="*/ 0 w 10000"/>
                <a:gd name="connsiteY5-138" fmla="*/ 4824 h 10000"/>
                <a:gd name="connsiteX6-139" fmla="*/ 592 w 10000"/>
                <a:gd name="connsiteY6-140" fmla="*/ 0 h 10000"/>
                <a:gd name="connsiteX0-141" fmla="*/ 592 w 10000"/>
                <a:gd name="connsiteY0-142" fmla="*/ 0 h 10000"/>
                <a:gd name="connsiteX1-143" fmla="*/ 10000 w 10000"/>
                <a:gd name="connsiteY1-144" fmla="*/ 0 h 10000"/>
                <a:gd name="connsiteX2-145" fmla="*/ 9575 w 10000"/>
                <a:gd name="connsiteY2-146" fmla="*/ 5353 h 10000"/>
                <a:gd name="connsiteX3-147" fmla="*/ 10000 w 10000"/>
                <a:gd name="connsiteY3-148" fmla="*/ 10000 h 10000"/>
                <a:gd name="connsiteX4-149" fmla="*/ 592 w 10000"/>
                <a:gd name="connsiteY4-150" fmla="*/ 10000 h 10000"/>
                <a:gd name="connsiteX5-151" fmla="*/ 0 w 10000"/>
                <a:gd name="connsiteY5-152" fmla="*/ 4824 h 10000"/>
                <a:gd name="connsiteX6-153" fmla="*/ 592 w 10000"/>
                <a:gd name="connsiteY6-154" fmla="*/ 0 h 10000"/>
                <a:gd name="connsiteX0-155" fmla="*/ 592 w 10000"/>
                <a:gd name="connsiteY0-156" fmla="*/ 0 h 10010"/>
                <a:gd name="connsiteX1-157" fmla="*/ 10000 w 10000"/>
                <a:gd name="connsiteY1-158" fmla="*/ 0 h 10010"/>
                <a:gd name="connsiteX2-159" fmla="*/ 9575 w 10000"/>
                <a:gd name="connsiteY2-160" fmla="*/ 5353 h 10010"/>
                <a:gd name="connsiteX3-161" fmla="*/ 10000 w 10000"/>
                <a:gd name="connsiteY3-162" fmla="*/ 10000 h 10010"/>
                <a:gd name="connsiteX4-163" fmla="*/ 592 w 10000"/>
                <a:gd name="connsiteY4-164" fmla="*/ 10000 h 10010"/>
                <a:gd name="connsiteX5-165" fmla="*/ 0 w 10000"/>
                <a:gd name="connsiteY5-166" fmla="*/ 4824 h 10010"/>
                <a:gd name="connsiteX6-167" fmla="*/ 592 w 10000"/>
                <a:gd name="connsiteY6-168" fmla="*/ 0 h 10010"/>
                <a:gd name="connsiteX0-169" fmla="*/ 592 w 10000"/>
                <a:gd name="connsiteY0-170" fmla="*/ 0 h 10009"/>
                <a:gd name="connsiteX1-171" fmla="*/ 10000 w 10000"/>
                <a:gd name="connsiteY1-172" fmla="*/ 0 h 10009"/>
                <a:gd name="connsiteX2-173" fmla="*/ 9463 w 10000"/>
                <a:gd name="connsiteY2-174" fmla="*/ 5176 h 10009"/>
                <a:gd name="connsiteX3-175" fmla="*/ 10000 w 10000"/>
                <a:gd name="connsiteY3-176" fmla="*/ 10000 h 10009"/>
                <a:gd name="connsiteX4-177" fmla="*/ 592 w 10000"/>
                <a:gd name="connsiteY4-178" fmla="*/ 10000 h 10009"/>
                <a:gd name="connsiteX5-179" fmla="*/ 0 w 10000"/>
                <a:gd name="connsiteY5-180" fmla="*/ 4824 h 10009"/>
                <a:gd name="connsiteX6-181" fmla="*/ 592 w 10000"/>
                <a:gd name="connsiteY6-182" fmla="*/ 0 h 10009"/>
                <a:gd name="connsiteX0-183" fmla="*/ 592 w 10000"/>
                <a:gd name="connsiteY0-184" fmla="*/ 0 h 10008"/>
                <a:gd name="connsiteX1-185" fmla="*/ 10000 w 10000"/>
                <a:gd name="connsiteY1-186" fmla="*/ 0 h 10008"/>
                <a:gd name="connsiteX2-187" fmla="*/ 9431 w 10000"/>
                <a:gd name="connsiteY2-188" fmla="*/ 4911 h 10008"/>
                <a:gd name="connsiteX3-189" fmla="*/ 10000 w 10000"/>
                <a:gd name="connsiteY3-190" fmla="*/ 10000 h 10008"/>
                <a:gd name="connsiteX4-191" fmla="*/ 592 w 10000"/>
                <a:gd name="connsiteY4-192" fmla="*/ 10000 h 10008"/>
                <a:gd name="connsiteX5-193" fmla="*/ 0 w 10000"/>
                <a:gd name="connsiteY5-194" fmla="*/ 4824 h 10008"/>
                <a:gd name="connsiteX6-195" fmla="*/ 592 w 10000"/>
                <a:gd name="connsiteY6-196" fmla="*/ 0 h 100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0000" h="10008">
                  <a:moveTo>
                    <a:pt x="592" y="0"/>
                  </a:moveTo>
                  <a:lnTo>
                    <a:pt x="10000" y="0"/>
                  </a:lnTo>
                  <a:cubicBezTo>
                    <a:pt x="9751" y="0"/>
                    <a:pt x="9431" y="2150"/>
                    <a:pt x="9431" y="4911"/>
                  </a:cubicBezTo>
                  <a:cubicBezTo>
                    <a:pt x="9431" y="7672"/>
                    <a:pt x="9792" y="10176"/>
                    <a:pt x="10000" y="10000"/>
                  </a:cubicBezTo>
                  <a:lnTo>
                    <a:pt x="592" y="10000"/>
                  </a:lnTo>
                  <a:cubicBezTo>
                    <a:pt x="177" y="9823"/>
                    <a:pt x="0" y="7585"/>
                    <a:pt x="0" y="4824"/>
                  </a:cubicBezTo>
                  <a:cubicBezTo>
                    <a:pt x="0" y="2063"/>
                    <a:pt x="239" y="176"/>
                    <a:pt x="59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600"/>
            </a:p>
          </p:txBody>
        </p:sp>
        <p:sp>
          <p:nvSpPr>
            <p:cNvPr id="16" name="矩形 15"/>
            <p:cNvSpPr>
              <a:spLocks noChangeArrowheads="1"/>
            </p:cNvSpPr>
            <p:nvPr/>
          </p:nvSpPr>
          <p:spPr bwMode="auto">
            <a:xfrm>
              <a:off x="5880415" y="4070845"/>
              <a:ext cx="4471961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3600" b="1" dirty="0">
                  <a:solidFill>
                    <a:schemeClr val="bg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Method</a:t>
              </a:r>
              <a:endParaRPr lang="zh-CN" altLang="en-US" sz="3600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4879767" y="4005064"/>
              <a:ext cx="746185" cy="72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52400" sx="106000" sy="106000" algn="ctr" rotWithShape="0">
                <a:prstClr val="black">
                  <a:alpha val="6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altLang="zh-CN" sz="3600" b="1" dirty="0">
                  <a:ln w="11430">
                    <a:solidFill>
                      <a:srgbClr val="00B050"/>
                    </a:solidFill>
                  </a:ln>
                  <a:solidFill>
                    <a:srgbClr val="00B050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3</a:t>
              </a:r>
              <a:endParaRPr lang="zh-CN" altLang="en-US" sz="3600" b="1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007768" y="5723882"/>
            <a:ext cx="5616625" cy="720002"/>
            <a:chOff x="4439815" y="5373070"/>
            <a:chExt cx="5176673" cy="720002"/>
          </a:xfrm>
        </p:grpSpPr>
        <p:sp>
          <p:nvSpPr>
            <p:cNvPr id="18" name="流程图: 库存数据 53"/>
            <p:cNvSpPr/>
            <p:nvPr/>
          </p:nvSpPr>
          <p:spPr>
            <a:xfrm rot="10800000">
              <a:off x="5016320" y="5373216"/>
              <a:ext cx="4600168" cy="719856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-1" fmla="*/ 1980 w 10313"/>
                <a:gd name="connsiteY0-2" fmla="*/ 0 h 10000"/>
                <a:gd name="connsiteX1-3" fmla="*/ 10313 w 10313"/>
                <a:gd name="connsiteY1-4" fmla="*/ 0 h 10000"/>
                <a:gd name="connsiteX2-5" fmla="*/ 8646 w 10313"/>
                <a:gd name="connsiteY2-6" fmla="*/ 5000 h 10000"/>
                <a:gd name="connsiteX3-7" fmla="*/ 10313 w 10313"/>
                <a:gd name="connsiteY3-8" fmla="*/ 10000 h 10000"/>
                <a:gd name="connsiteX4-9" fmla="*/ 1980 w 10313"/>
                <a:gd name="connsiteY4-10" fmla="*/ 10000 h 10000"/>
                <a:gd name="connsiteX5-11" fmla="*/ 0 w 10313"/>
                <a:gd name="connsiteY5-12" fmla="*/ 5000 h 10000"/>
                <a:gd name="connsiteX6-13" fmla="*/ 1980 w 10313"/>
                <a:gd name="connsiteY6-14" fmla="*/ 0 h 10000"/>
                <a:gd name="connsiteX0-15" fmla="*/ 1980 w 10313"/>
                <a:gd name="connsiteY0-16" fmla="*/ 0 h 10000"/>
                <a:gd name="connsiteX1-17" fmla="*/ 10313 w 10313"/>
                <a:gd name="connsiteY1-18" fmla="*/ 0 h 10000"/>
                <a:gd name="connsiteX2-19" fmla="*/ 8646 w 10313"/>
                <a:gd name="connsiteY2-20" fmla="*/ 5000 h 10000"/>
                <a:gd name="connsiteX3-21" fmla="*/ 10313 w 10313"/>
                <a:gd name="connsiteY3-22" fmla="*/ 10000 h 10000"/>
                <a:gd name="connsiteX4-23" fmla="*/ 1980 w 10313"/>
                <a:gd name="connsiteY4-24" fmla="*/ 10000 h 10000"/>
                <a:gd name="connsiteX5-25" fmla="*/ 0 w 10313"/>
                <a:gd name="connsiteY5-26" fmla="*/ 5000 h 10000"/>
                <a:gd name="connsiteX6-27" fmla="*/ 1980 w 10313"/>
                <a:gd name="connsiteY6-28" fmla="*/ 0 h 10000"/>
                <a:gd name="connsiteX0-29" fmla="*/ 610 w 8943"/>
                <a:gd name="connsiteY0-30" fmla="*/ 0 h 10000"/>
                <a:gd name="connsiteX1-31" fmla="*/ 8943 w 8943"/>
                <a:gd name="connsiteY1-32" fmla="*/ 0 h 10000"/>
                <a:gd name="connsiteX2-33" fmla="*/ 7276 w 8943"/>
                <a:gd name="connsiteY2-34" fmla="*/ 5000 h 10000"/>
                <a:gd name="connsiteX3-35" fmla="*/ 8943 w 8943"/>
                <a:gd name="connsiteY3-36" fmla="*/ 10000 h 10000"/>
                <a:gd name="connsiteX4-37" fmla="*/ 610 w 8943"/>
                <a:gd name="connsiteY4-38" fmla="*/ 10000 h 10000"/>
                <a:gd name="connsiteX5-39" fmla="*/ 86 w 8943"/>
                <a:gd name="connsiteY5-40" fmla="*/ 4824 h 10000"/>
                <a:gd name="connsiteX6-41" fmla="*/ 610 w 8943"/>
                <a:gd name="connsiteY6-42" fmla="*/ 0 h 10000"/>
                <a:gd name="connsiteX0-43" fmla="*/ 682 w 10000"/>
                <a:gd name="connsiteY0-44" fmla="*/ 0 h 10000"/>
                <a:gd name="connsiteX1-45" fmla="*/ 10000 w 10000"/>
                <a:gd name="connsiteY1-46" fmla="*/ 0 h 10000"/>
                <a:gd name="connsiteX2-47" fmla="*/ 8136 w 10000"/>
                <a:gd name="connsiteY2-48" fmla="*/ 5000 h 10000"/>
                <a:gd name="connsiteX3-49" fmla="*/ 10000 w 10000"/>
                <a:gd name="connsiteY3-50" fmla="*/ 10000 h 10000"/>
                <a:gd name="connsiteX4-51" fmla="*/ 682 w 10000"/>
                <a:gd name="connsiteY4-52" fmla="*/ 10000 h 10000"/>
                <a:gd name="connsiteX5-53" fmla="*/ 96 w 10000"/>
                <a:gd name="connsiteY5-54" fmla="*/ 4824 h 10000"/>
                <a:gd name="connsiteX6-55" fmla="*/ 682 w 10000"/>
                <a:gd name="connsiteY6-56" fmla="*/ 0 h 10000"/>
                <a:gd name="connsiteX0-57" fmla="*/ 588 w 9906"/>
                <a:gd name="connsiteY0-58" fmla="*/ 0 h 10000"/>
                <a:gd name="connsiteX1-59" fmla="*/ 9906 w 9906"/>
                <a:gd name="connsiteY1-60" fmla="*/ 0 h 10000"/>
                <a:gd name="connsiteX2-61" fmla="*/ 8042 w 9906"/>
                <a:gd name="connsiteY2-62" fmla="*/ 5000 h 10000"/>
                <a:gd name="connsiteX3-63" fmla="*/ 9906 w 9906"/>
                <a:gd name="connsiteY3-64" fmla="*/ 10000 h 10000"/>
                <a:gd name="connsiteX4-65" fmla="*/ 588 w 9906"/>
                <a:gd name="connsiteY4-66" fmla="*/ 10000 h 10000"/>
                <a:gd name="connsiteX5-67" fmla="*/ 2 w 9906"/>
                <a:gd name="connsiteY5-68" fmla="*/ 4824 h 10000"/>
                <a:gd name="connsiteX6-69" fmla="*/ 588 w 9906"/>
                <a:gd name="connsiteY6-70" fmla="*/ 0 h 10000"/>
                <a:gd name="connsiteX0-71" fmla="*/ 594 w 10000"/>
                <a:gd name="connsiteY0-72" fmla="*/ 0 h 10000"/>
                <a:gd name="connsiteX1-73" fmla="*/ 10000 w 10000"/>
                <a:gd name="connsiteY1-74" fmla="*/ 0 h 10000"/>
                <a:gd name="connsiteX2-75" fmla="*/ 8118 w 10000"/>
                <a:gd name="connsiteY2-76" fmla="*/ 5000 h 10000"/>
                <a:gd name="connsiteX3-77" fmla="*/ 10000 w 10000"/>
                <a:gd name="connsiteY3-78" fmla="*/ 10000 h 10000"/>
                <a:gd name="connsiteX4-79" fmla="*/ 594 w 10000"/>
                <a:gd name="connsiteY4-80" fmla="*/ 10000 h 10000"/>
                <a:gd name="connsiteX5-81" fmla="*/ 2 w 10000"/>
                <a:gd name="connsiteY5-82" fmla="*/ 4824 h 10000"/>
                <a:gd name="connsiteX6-83" fmla="*/ 594 w 10000"/>
                <a:gd name="connsiteY6-84" fmla="*/ 0 h 10000"/>
                <a:gd name="connsiteX0-85" fmla="*/ 592 w 9998"/>
                <a:gd name="connsiteY0-86" fmla="*/ 0 h 10000"/>
                <a:gd name="connsiteX1-87" fmla="*/ 9998 w 9998"/>
                <a:gd name="connsiteY1-88" fmla="*/ 0 h 10000"/>
                <a:gd name="connsiteX2-89" fmla="*/ 8116 w 9998"/>
                <a:gd name="connsiteY2-90" fmla="*/ 5000 h 10000"/>
                <a:gd name="connsiteX3-91" fmla="*/ 9998 w 9998"/>
                <a:gd name="connsiteY3-92" fmla="*/ 10000 h 10000"/>
                <a:gd name="connsiteX4-93" fmla="*/ 592 w 9998"/>
                <a:gd name="connsiteY4-94" fmla="*/ 10000 h 10000"/>
                <a:gd name="connsiteX5-95" fmla="*/ 0 w 9998"/>
                <a:gd name="connsiteY5-96" fmla="*/ 4824 h 10000"/>
                <a:gd name="connsiteX6-97" fmla="*/ 592 w 9998"/>
                <a:gd name="connsiteY6-98" fmla="*/ 0 h 10000"/>
                <a:gd name="connsiteX0-99" fmla="*/ 592 w 10000"/>
                <a:gd name="connsiteY0-100" fmla="*/ 0 h 10000"/>
                <a:gd name="connsiteX1-101" fmla="*/ 10000 w 10000"/>
                <a:gd name="connsiteY1-102" fmla="*/ 0 h 10000"/>
                <a:gd name="connsiteX2-103" fmla="*/ 9575 w 10000"/>
                <a:gd name="connsiteY2-104" fmla="*/ 5353 h 10000"/>
                <a:gd name="connsiteX3-105" fmla="*/ 10000 w 10000"/>
                <a:gd name="connsiteY3-106" fmla="*/ 10000 h 10000"/>
                <a:gd name="connsiteX4-107" fmla="*/ 592 w 10000"/>
                <a:gd name="connsiteY4-108" fmla="*/ 10000 h 10000"/>
                <a:gd name="connsiteX5-109" fmla="*/ 0 w 10000"/>
                <a:gd name="connsiteY5-110" fmla="*/ 4824 h 10000"/>
                <a:gd name="connsiteX6-111" fmla="*/ 592 w 10000"/>
                <a:gd name="connsiteY6-112" fmla="*/ 0 h 10000"/>
                <a:gd name="connsiteX0-113" fmla="*/ 592 w 10000"/>
                <a:gd name="connsiteY0-114" fmla="*/ 0 h 10000"/>
                <a:gd name="connsiteX1-115" fmla="*/ 10000 w 10000"/>
                <a:gd name="connsiteY1-116" fmla="*/ 0 h 10000"/>
                <a:gd name="connsiteX2-117" fmla="*/ 9575 w 10000"/>
                <a:gd name="connsiteY2-118" fmla="*/ 5353 h 10000"/>
                <a:gd name="connsiteX3-119" fmla="*/ 10000 w 10000"/>
                <a:gd name="connsiteY3-120" fmla="*/ 10000 h 10000"/>
                <a:gd name="connsiteX4-121" fmla="*/ 592 w 10000"/>
                <a:gd name="connsiteY4-122" fmla="*/ 10000 h 10000"/>
                <a:gd name="connsiteX5-123" fmla="*/ 0 w 10000"/>
                <a:gd name="connsiteY5-124" fmla="*/ 4824 h 10000"/>
                <a:gd name="connsiteX6-125" fmla="*/ 592 w 10000"/>
                <a:gd name="connsiteY6-126" fmla="*/ 0 h 10000"/>
                <a:gd name="connsiteX0-127" fmla="*/ 592 w 10000"/>
                <a:gd name="connsiteY0-128" fmla="*/ 0 h 10000"/>
                <a:gd name="connsiteX1-129" fmla="*/ 10000 w 10000"/>
                <a:gd name="connsiteY1-130" fmla="*/ 0 h 10000"/>
                <a:gd name="connsiteX2-131" fmla="*/ 9575 w 10000"/>
                <a:gd name="connsiteY2-132" fmla="*/ 5353 h 10000"/>
                <a:gd name="connsiteX3-133" fmla="*/ 10000 w 10000"/>
                <a:gd name="connsiteY3-134" fmla="*/ 10000 h 10000"/>
                <a:gd name="connsiteX4-135" fmla="*/ 592 w 10000"/>
                <a:gd name="connsiteY4-136" fmla="*/ 10000 h 10000"/>
                <a:gd name="connsiteX5-137" fmla="*/ 0 w 10000"/>
                <a:gd name="connsiteY5-138" fmla="*/ 4824 h 10000"/>
                <a:gd name="connsiteX6-139" fmla="*/ 592 w 10000"/>
                <a:gd name="connsiteY6-140" fmla="*/ 0 h 10000"/>
                <a:gd name="connsiteX0-141" fmla="*/ 592 w 10000"/>
                <a:gd name="connsiteY0-142" fmla="*/ 0 h 10000"/>
                <a:gd name="connsiteX1-143" fmla="*/ 10000 w 10000"/>
                <a:gd name="connsiteY1-144" fmla="*/ 0 h 10000"/>
                <a:gd name="connsiteX2-145" fmla="*/ 9575 w 10000"/>
                <a:gd name="connsiteY2-146" fmla="*/ 5353 h 10000"/>
                <a:gd name="connsiteX3-147" fmla="*/ 10000 w 10000"/>
                <a:gd name="connsiteY3-148" fmla="*/ 10000 h 10000"/>
                <a:gd name="connsiteX4-149" fmla="*/ 592 w 10000"/>
                <a:gd name="connsiteY4-150" fmla="*/ 10000 h 10000"/>
                <a:gd name="connsiteX5-151" fmla="*/ 0 w 10000"/>
                <a:gd name="connsiteY5-152" fmla="*/ 4824 h 10000"/>
                <a:gd name="connsiteX6-153" fmla="*/ 592 w 10000"/>
                <a:gd name="connsiteY6-154" fmla="*/ 0 h 10000"/>
                <a:gd name="connsiteX0-155" fmla="*/ 592 w 10000"/>
                <a:gd name="connsiteY0-156" fmla="*/ 0 h 10010"/>
                <a:gd name="connsiteX1-157" fmla="*/ 10000 w 10000"/>
                <a:gd name="connsiteY1-158" fmla="*/ 0 h 10010"/>
                <a:gd name="connsiteX2-159" fmla="*/ 9575 w 10000"/>
                <a:gd name="connsiteY2-160" fmla="*/ 5353 h 10010"/>
                <a:gd name="connsiteX3-161" fmla="*/ 10000 w 10000"/>
                <a:gd name="connsiteY3-162" fmla="*/ 10000 h 10010"/>
                <a:gd name="connsiteX4-163" fmla="*/ 592 w 10000"/>
                <a:gd name="connsiteY4-164" fmla="*/ 10000 h 10010"/>
                <a:gd name="connsiteX5-165" fmla="*/ 0 w 10000"/>
                <a:gd name="connsiteY5-166" fmla="*/ 4824 h 10010"/>
                <a:gd name="connsiteX6-167" fmla="*/ 592 w 10000"/>
                <a:gd name="connsiteY6-168" fmla="*/ 0 h 10010"/>
                <a:gd name="connsiteX0-169" fmla="*/ 592 w 10000"/>
                <a:gd name="connsiteY0-170" fmla="*/ 0 h 10009"/>
                <a:gd name="connsiteX1-171" fmla="*/ 10000 w 10000"/>
                <a:gd name="connsiteY1-172" fmla="*/ 0 h 10009"/>
                <a:gd name="connsiteX2-173" fmla="*/ 9463 w 10000"/>
                <a:gd name="connsiteY2-174" fmla="*/ 5176 h 10009"/>
                <a:gd name="connsiteX3-175" fmla="*/ 10000 w 10000"/>
                <a:gd name="connsiteY3-176" fmla="*/ 10000 h 10009"/>
                <a:gd name="connsiteX4-177" fmla="*/ 592 w 10000"/>
                <a:gd name="connsiteY4-178" fmla="*/ 10000 h 10009"/>
                <a:gd name="connsiteX5-179" fmla="*/ 0 w 10000"/>
                <a:gd name="connsiteY5-180" fmla="*/ 4824 h 10009"/>
                <a:gd name="connsiteX6-181" fmla="*/ 592 w 10000"/>
                <a:gd name="connsiteY6-182" fmla="*/ 0 h 10009"/>
                <a:gd name="connsiteX0-183" fmla="*/ 592 w 10000"/>
                <a:gd name="connsiteY0-184" fmla="*/ 0 h 10008"/>
                <a:gd name="connsiteX1-185" fmla="*/ 10000 w 10000"/>
                <a:gd name="connsiteY1-186" fmla="*/ 0 h 10008"/>
                <a:gd name="connsiteX2-187" fmla="*/ 9431 w 10000"/>
                <a:gd name="connsiteY2-188" fmla="*/ 4911 h 10008"/>
                <a:gd name="connsiteX3-189" fmla="*/ 10000 w 10000"/>
                <a:gd name="connsiteY3-190" fmla="*/ 10000 h 10008"/>
                <a:gd name="connsiteX4-191" fmla="*/ 592 w 10000"/>
                <a:gd name="connsiteY4-192" fmla="*/ 10000 h 10008"/>
                <a:gd name="connsiteX5-193" fmla="*/ 0 w 10000"/>
                <a:gd name="connsiteY5-194" fmla="*/ 4824 h 10008"/>
                <a:gd name="connsiteX6-195" fmla="*/ 592 w 10000"/>
                <a:gd name="connsiteY6-196" fmla="*/ 0 h 100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0000" h="10008">
                  <a:moveTo>
                    <a:pt x="592" y="0"/>
                  </a:moveTo>
                  <a:lnTo>
                    <a:pt x="10000" y="0"/>
                  </a:lnTo>
                  <a:cubicBezTo>
                    <a:pt x="9751" y="0"/>
                    <a:pt x="9431" y="2150"/>
                    <a:pt x="9431" y="4911"/>
                  </a:cubicBezTo>
                  <a:cubicBezTo>
                    <a:pt x="9431" y="7672"/>
                    <a:pt x="9792" y="10176"/>
                    <a:pt x="10000" y="10000"/>
                  </a:cubicBezTo>
                  <a:lnTo>
                    <a:pt x="592" y="10000"/>
                  </a:lnTo>
                  <a:cubicBezTo>
                    <a:pt x="177" y="9823"/>
                    <a:pt x="0" y="7585"/>
                    <a:pt x="0" y="4824"/>
                  </a:cubicBezTo>
                  <a:cubicBezTo>
                    <a:pt x="0" y="2063"/>
                    <a:pt x="239" y="176"/>
                    <a:pt x="59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600"/>
            </a:p>
          </p:txBody>
        </p:sp>
        <p:sp>
          <p:nvSpPr>
            <p:cNvPr id="19" name="矩形 18"/>
            <p:cNvSpPr>
              <a:spLocks noChangeArrowheads="1"/>
            </p:cNvSpPr>
            <p:nvPr/>
          </p:nvSpPr>
          <p:spPr bwMode="auto">
            <a:xfrm>
              <a:off x="5440463" y="5412097"/>
              <a:ext cx="3383937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3600" b="1" dirty="0">
                  <a:solidFill>
                    <a:schemeClr val="bg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Conclusion</a:t>
              </a:r>
              <a:endParaRPr lang="zh-CN" altLang="en-US" sz="3600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4439815" y="5373070"/>
              <a:ext cx="746185" cy="72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52400" sx="106000" sy="106000" algn="ctr" rotWithShape="0">
                <a:prstClr val="black">
                  <a:alpha val="6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altLang="zh-CN" sz="3600" b="1" dirty="0">
                  <a:ln w="11430">
                    <a:solidFill>
                      <a:srgbClr val="00B050"/>
                    </a:solidFill>
                  </a:ln>
                  <a:solidFill>
                    <a:srgbClr val="FF0000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4</a:t>
              </a:r>
              <a:endParaRPr lang="zh-CN" altLang="en-US" sz="3600" b="1" dirty="0">
                <a:ln w="11430">
                  <a:solidFill>
                    <a:srgbClr val="00B050"/>
                  </a:solidFill>
                </a:ln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007768" y="1300798"/>
            <a:ext cx="5616625" cy="720080"/>
            <a:chOff x="4439815" y="1484784"/>
            <a:chExt cx="5184577" cy="720080"/>
          </a:xfrm>
        </p:grpSpPr>
        <p:sp>
          <p:nvSpPr>
            <p:cNvPr id="2" name="流程图: 库存数据 53"/>
            <p:cNvSpPr/>
            <p:nvPr/>
          </p:nvSpPr>
          <p:spPr>
            <a:xfrm rot="10800000">
              <a:off x="5016320" y="1484930"/>
              <a:ext cx="4608072" cy="719856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-1" fmla="*/ 1980 w 10313"/>
                <a:gd name="connsiteY0-2" fmla="*/ 0 h 10000"/>
                <a:gd name="connsiteX1-3" fmla="*/ 10313 w 10313"/>
                <a:gd name="connsiteY1-4" fmla="*/ 0 h 10000"/>
                <a:gd name="connsiteX2-5" fmla="*/ 8646 w 10313"/>
                <a:gd name="connsiteY2-6" fmla="*/ 5000 h 10000"/>
                <a:gd name="connsiteX3-7" fmla="*/ 10313 w 10313"/>
                <a:gd name="connsiteY3-8" fmla="*/ 10000 h 10000"/>
                <a:gd name="connsiteX4-9" fmla="*/ 1980 w 10313"/>
                <a:gd name="connsiteY4-10" fmla="*/ 10000 h 10000"/>
                <a:gd name="connsiteX5-11" fmla="*/ 0 w 10313"/>
                <a:gd name="connsiteY5-12" fmla="*/ 5000 h 10000"/>
                <a:gd name="connsiteX6-13" fmla="*/ 1980 w 10313"/>
                <a:gd name="connsiteY6-14" fmla="*/ 0 h 10000"/>
                <a:gd name="connsiteX0-15" fmla="*/ 1980 w 10313"/>
                <a:gd name="connsiteY0-16" fmla="*/ 0 h 10000"/>
                <a:gd name="connsiteX1-17" fmla="*/ 10313 w 10313"/>
                <a:gd name="connsiteY1-18" fmla="*/ 0 h 10000"/>
                <a:gd name="connsiteX2-19" fmla="*/ 8646 w 10313"/>
                <a:gd name="connsiteY2-20" fmla="*/ 5000 h 10000"/>
                <a:gd name="connsiteX3-21" fmla="*/ 10313 w 10313"/>
                <a:gd name="connsiteY3-22" fmla="*/ 10000 h 10000"/>
                <a:gd name="connsiteX4-23" fmla="*/ 1980 w 10313"/>
                <a:gd name="connsiteY4-24" fmla="*/ 10000 h 10000"/>
                <a:gd name="connsiteX5-25" fmla="*/ 0 w 10313"/>
                <a:gd name="connsiteY5-26" fmla="*/ 5000 h 10000"/>
                <a:gd name="connsiteX6-27" fmla="*/ 1980 w 10313"/>
                <a:gd name="connsiteY6-28" fmla="*/ 0 h 10000"/>
                <a:gd name="connsiteX0-29" fmla="*/ 610 w 8943"/>
                <a:gd name="connsiteY0-30" fmla="*/ 0 h 10000"/>
                <a:gd name="connsiteX1-31" fmla="*/ 8943 w 8943"/>
                <a:gd name="connsiteY1-32" fmla="*/ 0 h 10000"/>
                <a:gd name="connsiteX2-33" fmla="*/ 7276 w 8943"/>
                <a:gd name="connsiteY2-34" fmla="*/ 5000 h 10000"/>
                <a:gd name="connsiteX3-35" fmla="*/ 8943 w 8943"/>
                <a:gd name="connsiteY3-36" fmla="*/ 10000 h 10000"/>
                <a:gd name="connsiteX4-37" fmla="*/ 610 w 8943"/>
                <a:gd name="connsiteY4-38" fmla="*/ 10000 h 10000"/>
                <a:gd name="connsiteX5-39" fmla="*/ 86 w 8943"/>
                <a:gd name="connsiteY5-40" fmla="*/ 4824 h 10000"/>
                <a:gd name="connsiteX6-41" fmla="*/ 610 w 8943"/>
                <a:gd name="connsiteY6-42" fmla="*/ 0 h 10000"/>
                <a:gd name="connsiteX0-43" fmla="*/ 682 w 10000"/>
                <a:gd name="connsiteY0-44" fmla="*/ 0 h 10000"/>
                <a:gd name="connsiteX1-45" fmla="*/ 10000 w 10000"/>
                <a:gd name="connsiteY1-46" fmla="*/ 0 h 10000"/>
                <a:gd name="connsiteX2-47" fmla="*/ 8136 w 10000"/>
                <a:gd name="connsiteY2-48" fmla="*/ 5000 h 10000"/>
                <a:gd name="connsiteX3-49" fmla="*/ 10000 w 10000"/>
                <a:gd name="connsiteY3-50" fmla="*/ 10000 h 10000"/>
                <a:gd name="connsiteX4-51" fmla="*/ 682 w 10000"/>
                <a:gd name="connsiteY4-52" fmla="*/ 10000 h 10000"/>
                <a:gd name="connsiteX5-53" fmla="*/ 96 w 10000"/>
                <a:gd name="connsiteY5-54" fmla="*/ 4824 h 10000"/>
                <a:gd name="connsiteX6-55" fmla="*/ 682 w 10000"/>
                <a:gd name="connsiteY6-56" fmla="*/ 0 h 10000"/>
                <a:gd name="connsiteX0-57" fmla="*/ 588 w 9906"/>
                <a:gd name="connsiteY0-58" fmla="*/ 0 h 10000"/>
                <a:gd name="connsiteX1-59" fmla="*/ 9906 w 9906"/>
                <a:gd name="connsiteY1-60" fmla="*/ 0 h 10000"/>
                <a:gd name="connsiteX2-61" fmla="*/ 8042 w 9906"/>
                <a:gd name="connsiteY2-62" fmla="*/ 5000 h 10000"/>
                <a:gd name="connsiteX3-63" fmla="*/ 9906 w 9906"/>
                <a:gd name="connsiteY3-64" fmla="*/ 10000 h 10000"/>
                <a:gd name="connsiteX4-65" fmla="*/ 588 w 9906"/>
                <a:gd name="connsiteY4-66" fmla="*/ 10000 h 10000"/>
                <a:gd name="connsiteX5-67" fmla="*/ 2 w 9906"/>
                <a:gd name="connsiteY5-68" fmla="*/ 4824 h 10000"/>
                <a:gd name="connsiteX6-69" fmla="*/ 588 w 9906"/>
                <a:gd name="connsiteY6-70" fmla="*/ 0 h 10000"/>
                <a:gd name="connsiteX0-71" fmla="*/ 594 w 10000"/>
                <a:gd name="connsiteY0-72" fmla="*/ 0 h 10000"/>
                <a:gd name="connsiteX1-73" fmla="*/ 10000 w 10000"/>
                <a:gd name="connsiteY1-74" fmla="*/ 0 h 10000"/>
                <a:gd name="connsiteX2-75" fmla="*/ 8118 w 10000"/>
                <a:gd name="connsiteY2-76" fmla="*/ 5000 h 10000"/>
                <a:gd name="connsiteX3-77" fmla="*/ 10000 w 10000"/>
                <a:gd name="connsiteY3-78" fmla="*/ 10000 h 10000"/>
                <a:gd name="connsiteX4-79" fmla="*/ 594 w 10000"/>
                <a:gd name="connsiteY4-80" fmla="*/ 10000 h 10000"/>
                <a:gd name="connsiteX5-81" fmla="*/ 2 w 10000"/>
                <a:gd name="connsiteY5-82" fmla="*/ 4824 h 10000"/>
                <a:gd name="connsiteX6-83" fmla="*/ 594 w 10000"/>
                <a:gd name="connsiteY6-84" fmla="*/ 0 h 10000"/>
                <a:gd name="connsiteX0-85" fmla="*/ 592 w 9998"/>
                <a:gd name="connsiteY0-86" fmla="*/ 0 h 10000"/>
                <a:gd name="connsiteX1-87" fmla="*/ 9998 w 9998"/>
                <a:gd name="connsiteY1-88" fmla="*/ 0 h 10000"/>
                <a:gd name="connsiteX2-89" fmla="*/ 8116 w 9998"/>
                <a:gd name="connsiteY2-90" fmla="*/ 5000 h 10000"/>
                <a:gd name="connsiteX3-91" fmla="*/ 9998 w 9998"/>
                <a:gd name="connsiteY3-92" fmla="*/ 10000 h 10000"/>
                <a:gd name="connsiteX4-93" fmla="*/ 592 w 9998"/>
                <a:gd name="connsiteY4-94" fmla="*/ 10000 h 10000"/>
                <a:gd name="connsiteX5-95" fmla="*/ 0 w 9998"/>
                <a:gd name="connsiteY5-96" fmla="*/ 4824 h 10000"/>
                <a:gd name="connsiteX6-97" fmla="*/ 592 w 9998"/>
                <a:gd name="connsiteY6-98" fmla="*/ 0 h 10000"/>
                <a:gd name="connsiteX0-99" fmla="*/ 592 w 10000"/>
                <a:gd name="connsiteY0-100" fmla="*/ 0 h 10000"/>
                <a:gd name="connsiteX1-101" fmla="*/ 10000 w 10000"/>
                <a:gd name="connsiteY1-102" fmla="*/ 0 h 10000"/>
                <a:gd name="connsiteX2-103" fmla="*/ 9575 w 10000"/>
                <a:gd name="connsiteY2-104" fmla="*/ 5353 h 10000"/>
                <a:gd name="connsiteX3-105" fmla="*/ 10000 w 10000"/>
                <a:gd name="connsiteY3-106" fmla="*/ 10000 h 10000"/>
                <a:gd name="connsiteX4-107" fmla="*/ 592 w 10000"/>
                <a:gd name="connsiteY4-108" fmla="*/ 10000 h 10000"/>
                <a:gd name="connsiteX5-109" fmla="*/ 0 w 10000"/>
                <a:gd name="connsiteY5-110" fmla="*/ 4824 h 10000"/>
                <a:gd name="connsiteX6-111" fmla="*/ 592 w 10000"/>
                <a:gd name="connsiteY6-112" fmla="*/ 0 h 10000"/>
                <a:gd name="connsiteX0-113" fmla="*/ 592 w 10000"/>
                <a:gd name="connsiteY0-114" fmla="*/ 0 h 10000"/>
                <a:gd name="connsiteX1-115" fmla="*/ 10000 w 10000"/>
                <a:gd name="connsiteY1-116" fmla="*/ 0 h 10000"/>
                <a:gd name="connsiteX2-117" fmla="*/ 9575 w 10000"/>
                <a:gd name="connsiteY2-118" fmla="*/ 5353 h 10000"/>
                <a:gd name="connsiteX3-119" fmla="*/ 10000 w 10000"/>
                <a:gd name="connsiteY3-120" fmla="*/ 10000 h 10000"/>
                <a:gd name="connsiteX4-121" fmla="*/ 592 w 10000"/>
                <a:gd name="connsiteY4-122" fmla="*/ 10000 h 10000"/>
                <a:gd name="connsiteX5-123" fmla="*/ 0 w 10000"/>
                <a:gd name="connsiteY5-124" fmla="*/ 4824 h 10000"/>
                <a:gd name="connsiteX6-125" fmla="*/ 592 w 10000"/>
                <a:gd name="connsiteY6-126" fmla="*/ 0 h 10000"/>
                <a:gd name="connsiteX0-127" fmla="*/ 592 w 10000"/>
                <a:gd name="connsiteY0-128" fmla="*/ 0 h 10000"/>
                <a:gd name="connsiteX1-129" fmla="*/ 10000 w 10000"/>
                <a:gd name="connsiteY1-130" fmla="*/ 0 h 10000"/>
                <a:gd name="connsiteX2-131" fmla="*/ 9575 w 10000"/>
                <a:gd name="connsiteY2-132" fmla="*/ 5353 h 10000"/>
                <a:gd name="connsiteX3-133" fmla="*/ 10000 w 10000"/>
                <a:gd name="connsiteY3-134" fmla="*/ 10000 h 10000"/>
                <a:gd name="connsiteX4-135" fmla="*/ 592 w 10000"/>
                <a:gd name="connsiteY4-136" fmla="*/ 10000 h 10000"/>
                <a:gd name="connsiteX5-137" fmla="*/ 0 w 10000"/>
                <a:gd name="connsiteY5-138" fmla="*/ 4824 h 10000"/>
                <a:gd name="connsiteX6-139" fmla="*/ 592 w 10000"/>
                <a:gd name="connsiteY6-140" fmla="*/ 0 h 10000"/>
                <a:gd name="connsiteX0-141" fmla="*/ 592 w 10000"/>
                <a:gd name="connsiteY0-142" fmla="*/ 0 h 10000"/>
                <a:gd name="connsiteX1-143" fmla="*/ 10000 w 10000"/>
                <a:gd name="connsiteY1-144" fmla="*/ 0 h 10000"/>
                <a:gd name="connsiteX2-145" fmla="*/ 9575 w 10000"/>
                <a:gd name="connsiteY2-146" fmla="*/ 5353 h 10000"/>
                <a:gd name="connsiteX3-147" fmla="*/ 10000 w 10000"/>
                <a:gd name="connsiteY3-148" fmla="*/ 10000 h 10000"/>
                <a:gd name="connsiteX4-149" fmla="*/ 592 w 10000"/>
                <a:gd name="connsiteY4-150" fmla="*/ 10000 h 10000"/>
                <a:gd name="connsiteX5-151" fmla="*/ 0 w 10000"/>
                <a:gd name="connsiteY5-152" fmla="*/ 4824 h 10000"/>
                <a:gd name="connsiteX6-153" fmla="*/ 592 w 10000"/>
                <a:gd name="connsiteY6-154" fmla="*/ 0 h 10000"/>
                <a:gd name="connsiteX0-155" fmla="*/ 592 w 10000"/>
                <a:gd name="connsiteY0-156" fmla="*/ 0 h 10010"/>
                <a:gd name="connsiteX1-157" fmla="*/ 10000 w 10000"/>
                <a:gd name="connsiteY1-158" fmla="*/ 0 h 10010"/>
                <a:gd name="connsiteX2-159" fmla="*/ 9575 w 10000"/>
                <a:gd name="connsiteY2-160" fmla="*/ 5353 h 10010"/>
                <a:gd name="connsiteX3-161" fmla="*/ 10000 w 10000"/>
                <a:gd name="connsiteY3-162" fmla="*/ 10000 h 10010"/>
                <a:gd name="connsiteX4-163" fmla="*/ 592 w 10000"/>
                <a:gd name="connsiteY4-164" fmla="*/ 10000 h 10010"/>
                <a:gd name="connsiteX5-165" fmla="*/ 0 w 10000"/>
                <a:gd name="connsiteY5-166" fmla="*/ 4824 h 10010"/>
                <a:gd name="connsiteX6-167" fmla="*/ 592 w 10000"/>
                <a:gd name="connsiteY6-168" fmla="*/ 0 h 10010"/>
                <a:gd name="connsiteX0-169" fmla="*/ 592 w 10000"/>
                <a:gd name="connsiteY0-170" fmla="*/ 0 h 10009"/>
                <a:gd name="connsiteX1-171" fmla="*/ 10000 w 10000"/>
                <a:gd name="connsiteY1-172" fmla="*/ 0 h 10009"/>
                <a:gd name="connsiteX2-173" fmla="*/ 9463 w 10000"/>
                <a:gd name="connsiteY2-174" fmla="*/ 5176 h 10009"/>
                <a:gd name="connsiteX3-175" fmla="*/ 10000 w 10000"/>
                <a:gd name="connsiteY3-176" fmla="*/ 10000 h 10009"/>
                <a:gd name="connsiteX4-177" fmla="*/ 592 w 10000"/>
                <a:gd name="connsiteY4-178" fmla="*/ 10000 h 10009"/>
                <a:gd name="connsiteX5-179" fmla="*/ 0 w 10000"/>
                <a:gd name="connsiteY5-180" fmla="*/ 4824 h 10009"/>
                <a:gd name="connsiteX6-181" fmla="*/ 592 w 10000"/>
                <a:gd name="connsiteY6-182" fmla="*/ 0 h 10009"/>
                <a:gd name="connsiteX0-183" fmla="*/ 592 w 10000"/>
                <a:gd name="connsiteY0-184" fmla="*/ 0 h 10008"/>
                <a:gd name="connsiteX1-185" fmla="*/ 10000 w 10000"/>
                <a:gd name="connsiteY1-186" fmla="*/ 0 h 10008"/>
                <a:gd name="connsiteX2-187" fmla="*/ 9431 w 10000"/>
                <a:gd name="connsiteY2-188" fmla="*/ 4911 h 10008"/>
                <a:gd name="connsiteX3-189" fmla="*/ 10000 w 10000"/>
                <a:gd name="connsiteY3-190" fmla="*/ 10000 h 10008"/>
                <a:gd name="connsiteX4-191" fmla="*/ 592 w 10000"/>
                <a:gd name="connsiteY4-192" fmla="*/ 10000 h 10008"/>
                <a:gd name="connsiteX5-193" fmla="*/ 0 w 10000"/>
                <a:gd name="connsiteY5-194" fmla="*/ 4824 h 10008"/>
                <a:gd name="connsiteX6-195" fmla="*/ 592 w 10000"/>
                <a:gd name="connsiteY6-196" fmla="*/ 0 h 100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0000" h="10008">
                  <a:moveTo>
                    <a:pt x="592" y="0"/>
                  </a:moveTo>
                  <a:lnTo>
                    <a:pt x="10000" y="0"/>
                  </a:lnTo>
                  <a:cubicBezTo>
                    <a:pt x="9751" y="0"/>
                    <a:pt x="9431" y="2150"/>
                    <a:pt x="9431" y="4911"/>
                  </a:cubicBezTo>
                  <a:cubicBezTo>
                    <a:pt x="9431" y="7672"/>
                    <a:pt x="9792" y="10176"/>
                    <a:pt x="10000" y="10000"/>
                  </a:cubicBezTo>
                  <a:lnTo>
                    <a:pt x="592" y="10000"/>
                  </a:lnTo>
                  <a:cubicBezTo>
                    <a:pt x="177" y="9823"/>
                    <a:pt x="0" y="7585"/>
                    <a:pt x="0" y="4824"/>
                  </a:cubicBezTo>
                  <a:cubicBezTo>
                    <a:pt x="0" y="2063"/>
                    <a:pt x="239" y="176"/>
                    <a:pt x="59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" name="矩形 2"/>
            <p:cNvSpPr>
              <a:spLocks noChangeArrowheads="1"/>
            </p:cNvSpPr>
            <p:nvPr/>
          </p:nvSpPr>
          <p:spPr bwMode="auto">
            <a:xfrm>
              <a:off x="5448367" y="1558533"/>
              <a:ext cx="3744232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36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Backgrounds</a:t>
              </a:r>
              <a:endPara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4439815" y="1484784"/>
              <a:ext cx="746185" cy="72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52400" sx="106000" sy="106000" algn="ctr" rotWithShape="0">
                <a:prstClr val="black">
                  <a:alpha val="6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altLang="zh-CN" sz="3600" b="1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1</a:t>
              </a:r>
              <a:endParaRPr lang="zh-CN" altLang="en-US" sz="36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</p:grpSp>
      <p:sp>
        <p:nvSpPr>
          <p:cNvPr id="26" name="标题 1"/>
          <p:cNvSpPr txBox="1"/>
          <p:nvPr/>
        </p:nvSpPr>
        <p:spPr>
          <a:xfrm>
            <a:off x="335360" y="68528"/>
            <a:ext cx="8053388" cy="772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en-US" sz="3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3"/>
    </mc:Choice>
    <mc:Fallback>
      <p:transition spd="slow" advTm="1163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4771" y="836711"/>
            <a:ext cx="2632176" cy="6027687"/>
          </a:xfrm>
          <a:prstGeom prst="rect">
            <a:avLst/>
          </a:prstGeom>
          <a:solidFill>
            <a:srgbClr val="2D73B9"/>
          </a:solidFill>
          <a:ln>
            <a:solidFill>
              <a:srgbClr val="2D73B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4007768" y="2772685"/>
            <a:ext cx="5616625" cy="720002"/>
            <a:chOff x="4871863" y="2780928"/>
            <a:chExt cx="5616625" cy="720002"/>
          </a:xfrm>
        </p:grpSpPr>
        <p:sp>
          <p:nvSpPr>
            <p:cNvPr id="12" name="流程图: 库存数据 53"/>
            <p:cNvSpPr/>
            <p:nvPr/>
          </p:nvSpPr>
          <p:spPr>
            <a:xfrm rot="10800000">
              <a:off x="5448368" y="2781074"/>
              <a:ext cx="5040120" cy="719856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-1" fmla="*/ 1980 w 10313"/>
                <a:gd name="connsiteY0-2" fmla="*/ 0 h 10000"/>
                <a:gd name="connsiteX1-3" fmla="*/ 10313 w 10313"/>
                <a:gd name="connsiteY1-4" fmla="*/ 0 h 10000"/>
                <a:gd name="connsiteX2-5" fmla="*/ 8646 w 10313"/>
                <a:gd name="connsiteY2-6" fmla="*/ 5000 h 10000"/>
                <a:gd name="connsiteX3-7" fmla="*/ 10313 w 10313"/>
                <a:gd name="connsiteY3-8" fmla="*/ 10000 h 10000"/>
                <a:gd name="connsiteX4-9" fmla="*/ 1980 w 10313"/>
                <a:gd name="connsiteY4-10" fmla="*/ 10000 h 10000"/>
                <a:gd name="connsiteX5-11" fmla="*/ 0 w 10313"/>
                <a:gd name="connsiteY5-12" fmla="*/ 5000 h 10000"/>
                <a:gd name="connsiteX6-13" fmla="*/ 1980 w 10313"/>
                <a:gd name="connsiteY6-14" fmla="*/ 0 h 10000"/>
                <a:gd name="connsiteX0-15" fmla="*/ 1980 w 10313"/>
                <a:gd name="connsiteY0-16" fmla="*/ 0 h 10000"/>
                <a:gd name="connsiteX1-17" fmla="*/ 10313 w 10313"/>
                <a:gd name="connsiteY1-18" fmla="*/ 0 h 10000"/>
                <a:gd name="connsiteX2-19" fmla="*/ 8646 w 10313"/>
                <a:gd name="connsiteY2-20" fmla="*/ 5000 h 10000"/>
                <a:gd name="connsiteX3-21" fmla="*/ 10313 w 10313"/>
                <a:gd name="connsiteY3-22" fmla="*/ 10000 h 10000"/>
                <a:gd name="connsiteX4-23" fmla="*/ 1980 w 10313"/>
                <a:gd name="connsiteY4-24" fmla="*/ 10000 h 10000"/>
                <a:gd name="connsiteX5-25" fmla="*/ 0 w 10313"/>
                <a:gd name="connsiteY5-26" fmla="*/ 5000 h 10000"/>
                <a:gd name="connsiteX6-27" fmla="*/ 1980 w 10313"/>
                <a:gd name="connsiteY6-28" fmla="*/ 0 h 10000"/>
                <a:gd name="connsiteX0-29" fmla="*/ 610 w 8943"/>
                <a:gd name="connsiteY0-30" fmla="*/ 0 h 10000"/>
                <a:gd name="connsiteX1-31" fmla="*/ 8943 w 8943"/>
                <a:gd name="connsiteY1-32" fmla="*/ 0 h 10000"/>
                <a:gd name="connsiteX2-33" fmla="*/ 7276 w 8943"/>
                <a:gd name="connsiteY2-34" fmla="*/ 5000 h 10000"/>
                <a:gd name="connsiteX3-35" fmla="*/ 8943 w 8943"/>
                <a:gd name="connsiteY3-36" fmla="*/ 10000 h 10000"/>
                <a:gd name="connsiteX4-37" fmla="*/ 610 w 8943"/>
                <a:gd name="connsiteY4-38" fmla="*/ 10000 h 10000"/>
                <a:gd name="connsiteX5-39" fmla="*/ 86 w 8943"/>
                <a:gd name="connsiteY5-40" fmla="*/ 4824 h 10000"/>
                <a:gd name="connsiteX6-41" fmla="*/ 610 w 8943"/>
                <a:gd name="connsiteY6-42" fmla="*/ 0 h 10000"/>
                <a:gd name="connsiteX0-43" fmla="*/ 682 w 10000"/>
                <a:gd name="connsiteY0-44" fmla="*/ 0 h 10000"/>
                <a:gd name="connsiteX1-45" fmla="*/ 10000 w 10000"/>
                <a:gd name="connsiteY1-46" fmla="*/ 0 h 10000"/>
                <a:gd name="connsiteX2-47" fmla="*/ 8136 w 10000"/>
                <a:gd name="connsiteY2-48" fmla="*/ 5000 h 10000"/>
                <a:gd name="connsiteX3-49" fmla="*/ 10000 w 10000"/>
                <a:gd name="connsiteY3-50" fmla="*/ 10000 h 10000"/>
                <a:gd name="connsiteX4-51" fmla="*/ 682 w 10000"/>
                <a:gd name="connsiteY4-52" fmla="*/ 10000 h 10000"/>
                <a:gd name="connsiteX5-53" fmla="*/ 96 w 10000"/>
                <a:gd name="connsiteY5-54" fmla="*/ 4824 h 10000"/>
                <a:gd name="connsiteX6-55" fmla="*/ 682 w 10000"/>
                <a:gd name="connsiteY6-56" fmla="*/ 0 h 10000"/>
                <a:gd name="connsiteX0-57" fmla="*/ 588 w 9906"/>
                <a:gd name="connsiteY0-58" fmla="*/ 0 h 10000"/>
                <a:gd name="connsiteX1-59" fmla="*/ 9906 w 9906"/>
                <a:gd name="connsiteY1-60" fmla="*/ 0 h 10000"/>
                <a:gd name="connsiteX2-61" fmla="*/ 8042 w 9906"/>
                <a:gd name="connsiteY2-62" fmla="*/ 5000 h 10000"/>
                <a:gd name="connsiteX3-63" fmla="*/ 9906 w 9906"/>
                <a:gd name="connsiteY3-64" fmla="*/ 10000 h 10000"/>
                <a:gd name="connsiteX4-65" fmla="*/ 588 w 9906"/>
                <a:gd name="connsiteY4-66" fmla="*/ 10000 h 10000"/>
                <a:gd name="connsiteX5-67" fmla="*/ 2 w 9906"/>
                <a:gd name="connsiteY5-68" fmla="*/ 4824 h 10000"/>
                <a:gd name="connsiteX6-69" fmla="*/ 588 w 9906"/>
                <a:gd name="connsiteY6-70" fmla="*/ 0 h 10000"/>
                <a:gd name="connsiteX0-71" fmla="*/ 594 w 10000"/>
                <a:gd name="connsiteY0-72" fmla="*/ 0 h 10000"/>
                <a:gd name="connsiteX1-73" fmla="*/ 10000 w 10000"/>
                <a:gd name="connsiteY1-74" fmla="*/ 0 h 10000"/>
                <a:gd name="connsiteX2-75" fmla="*/ 8118 w 10000"/>
                <a:gd name="connsiteY2-76" fmla="*/ 5000 h 10000"/>
                <a:gd name="connsiteX3-77" fmla="*/ 10000 w 10000"/>
                <a:gd name="connsiteY3-78" fmla="*/ 10000 h 10000"/>
                <a:gd name="connsiteX4-79" fmla="*/ 594 w 10000"/>
                <a:gd name="connsiteY4-80" fmla="*/ 10000 h 10000"/>
                <a:gd name="connsiteX5-81" fmla="*/ 2 w 10000"/>
                <a:gd name="connsiteY5-82" fmla="*/ 4824 h 10000"/>
                <a:gd name="connsiteX6-83" fmla="*/ 594 w 10000"/>
                <a:gd name="connsiteY6-84" fmla="*/ 0 h 10000"/>
                <a:gd name="connsiteX0-85" fmla="*/ 592 w 9998"/>
                <a:gd name="connsiteY0-86" fmla="*/ 0 h 10000"/>
                <a:gd name="connsiteX1-87" fmla="*/ 9998 w 9998"/>
                <a:gd name="connsiteY1-88" fmla="*/ 0 h 10000"/>
                <a:gd name="connsiteX2-89" fmla="*/ 8116 w 9998"/>
                <a:gd name="connsiteY2-90" fmla="*/ 5000 h 10000"/>
                <a:gd name="connsiteX3-91" fmla="*/ 9998 w 9998"/>
                <a:gd name="connsiteY3-92" fmla="*/ 10000 h 10000"/>
                <a:gd name="connsiteX4-93" fmla="*/ 592 w 9998"/>
                <a:gd name="connsiteY4-94" fmla="*/ 10000 h 10000"/>
                <a:gd name="connsiteX5-95" fmla="*/ 0 w 9998"/>
                <a:gd name="connsiteY5-96" fmla="*/ 4824 h 10000"/>
                <a:gd name="connsiteX6-97" fmla="*/ 592 w 9998"/>
                <a:gd name="connsiteY6-98" fmla="*/ 0 h 10000"/>
                <a:gd name="connsiteX0-99" fmla="*/ 592 w 10000"/>
                <a:gd name="connsiteY0-100" fmla="*/ 0 h 10000"/>
                <a:gd name="connsiteX1-101" fmla="*/ 10000 w 10000"/>
                <a:gd name="connsiteY1-102" fmla="*/ 0 h 10000"/>
                <a:gd name="connsiteX2-103" fmla="*/ 9575 w 10000"/>
                <a:gd name="connsiteY2-104" fmla="*/ 5353 h 10000"/>
                <a:gd name="connsiteX3-105" fmla="*/ 10000 w 10000"/>
                <a:gd name="connsiteY3-106" fmla="*/ 10000 h 10000"/>
                <a:gd name="connsiteX4-107" fmla="*/ 592 w 10000"/>
                <a:gd name="connsiteY4-108" fmla="*/ 10000 h 10000"/>
                <a:gd name="connsiteX5-109" fmla="*/ 0 w 10000"/>
                <a:gd name="connsiteY5-110" fmla="*/ 4824 h 10000"/>
                <a:gd name="connsiteX6-111" fmla="*/ 592 w 10000"/>
                <a:gd name="connsiteY6-112" fmla="*/ 0 h 10000"/>
                <a:gd name="connsiteX0-113" fmla="*/ 592 w 10000"/>
                <a:gd name="connsiteY0-114" fmla="*/ 0 h 10000"/>
                <a:gd name="connsiteX1-115" fmla="*/ 10000 w 10000"/>
                <a:gd name="connsiteY1-116" fmla="*/ 0 h 10000"/>
                <a:gd name="connsiteX2-117" fmla="*/ 9575 w 10000"/>
                <a:gd name="connsiteY2-118" fmla="*/ 5353 h 10000"/>
                <a:gd name="connsiteX3-119" fmla="*/ 10000 w 10000"/>
                <a:gd name="connsiteY3-120" fmla="*/ 10000 h 10000"/>
                <a:gd name="connsiteX4-121" fmla="*/ 592 w 10000"/>
                <a:gd name="connsiteY4-122" fmla="*/ 10000 h 10000"/>
                <a:gd name="connsiteX5-123" fmla="*/ 0 w 10000"/>
                <a:gd name="connsiteY5-124" fmla="*/ 4824 h 10000"/>
                <a:gd name="connsiteX6-125" fmla="*/ 592 w 10000"/>
                <a:gd name="connsiteY6-126" fmla="*/ 0 h 10000"/>
                <a:gd name="connsiteX0-127" fmla="*/ 592 w 10000"/>
                <a:gd name="connsiteY0-128" fmla="*/ 0 h 10000"/>
                <a:gd name="connsiteX1-129" fmla="*/ 10000 w 10000"/>
                <a:gd name="connsiteY1-130" fmla="*/ 0 h 10000"/>
                <a:gd name="connsiteX2-131" fmla="*/ 9575 w 10000"/>
                <a:gd name="connsiteY2-132" fmla="*/ 5353 h 10000"/>
                <a:gd name="connsiteX3-133" fmla="*/ 10000 w 10000"/>
                <a:gd name="connsiteY3-134" fmla="*/ 10000 h 10000"/>
                <a:gd name="connsiteX4-135" fmla="*/ 592 w 10000"/>
                <a:gd name="connsiteY4-136" fmla="*/ 10000 h 10000"/>
                <a:gd name="connsiteX5-137" fmla="*/ 0 w 10000"/>
                <a:gd name="connsiteY5-138" fmla="*/ 4824 h 10000"/>
                <a:gd name="connsiteX6-139" fmla="*/ 592 w 10000"/>
                <a:gd name="connsiteY6-140" fmla="*/ 0 h 10000"/>
                <a:gd name="connsiteX0-141" fmla="*/ 592 w 10000"/>
                <a:gd name="connsiteY0-142" fmla="*/ 0 h 10000"/>
                <a:gd name="connsiteX1-143" fmla="*/ 10000 w 10000"/>
                <a:gd name="connsiteY1-144" fmla="*/ 0 h 10000"/>
                <a:gd name="connsiteX2-145" fmla="*/ 9575 w 10000"/>
                <a:gd name="connsiteY2-146" fmla="*/ 5353 h 10000"/>
                <a:gd name="connsiteX3-147" fmla="*/ 10000 w 10000"/>
                <a:gd name="connsiteY3-148" fmla="*/ 10000 h 10000"/>
                <a:gd name="connsiteX4-149" fmla="*/ 592 w 10000"/>
                <a:gd name="connsiteY4-150" fmla="*/ 10000 h 10000"/>
                <a:gd name="connsiteX5-151" fmla="*/ 0 w 10000"/>
                <a:gd name="connsiteY5-152" fmla="*/ 4824 h 10000"/>
                <a:gd name="connsiteX6-153" fmla="*/ 592 w 10000"/>
                <a:gd name="connsiteY6-154" fmla="*/ 0 h 10000"/>
                <a:gd name="connsiteX0-155" fmla="*/ 592 w 10000"/>
                <a:gd name="connsiteY0-156" fmla="*/ 0 h 10010"/>
                <a:gd name="connsiteX1-157" fmla="*/ 10000 w 10000"/>
                <a:gd name="connsiteY1-158" fmla="*/ 0 h 10010"/>
                <a:gd name="connsiteX2-159" fmla="*/ 9575 w 10000"/>
                <a:gd name="connsiteY2-160" fmla="*/ 5353 h 10010"/>
                <a:gd name="connsiteX3-161" fmla="*/ 10000 w 10000"/>
                <a:gd name="connsiteY3-162" fmla="*/ 10000 h 10010"/>
                <a:gd name="connsiteX4-163" fmla="*/ 592 w 10000"/>
                <a:gd name="connsiteY4-164" fmla="*/ 10000 h 10010"/>
                <a:gd name="connsiteX5-165" fmla="*/ 0 w 10000"/>
                <a:gd name="connsiteY5-166" fmla="*/ 4824 h 10010"/>
                <a:gd name="connsiteX6-167" fmla="*/ 592 w 10000"/>
                <a:gd name="connsiteY6-168" fmla="*/ 0 h 10010"/>
                <a:gd name="connsiteX0-169" fmla="*/ 592 w 10000"/>
                <a:gd name="connsiteY0-170" fmla="*/ 0 h 10009"/>
                <a:gd name="connsiteX1-171" fmla="*/ 10000 w 10000"/>
                <a:gd name="connsiteY1-172" fmla="*/ 0 h 10009"/>
                <a:gd name="connsiteX2-173" fmla="*/ 9463 w 10000"/>
                <a:gd name="connsiteY2-174" fmla="*/ 5176 h 10009"/>
                <a:gd name="connsiteX3-175" fmla="*/ 10000 w 10000"/>
                <a:gd name="connsiteY3-176" fmla="*/ 10000 h 10009"/>
                <a:gd name="connsiteX4-177" fmla="*/ 592 w 10000"/>
                <a:gd name="connsiteY4-178" fmla="*/ 10000 h 10009"/>
                <a:gd name="connsiteX5-179" fmla="*/ 0 w 10000"/>
                <a:gd name="connsiteY5-180" fmla="*/ 4824 h 10009"/>
                <a:gd name="connsiteX6-181" fmla="*/ 592 w 10000"/>
                <a:gd name="connsiteY6-182" fmla="*/ 0 h 10009"/>
                <a:gd name="connsiteX0-183" fmla="*/ 592 w 10000"/>
                <a:gd name="connsiteY0-184" fmla="*/ 0 h 10008"/>
                <a:gd name="connsiteX1-185" fmla="*/ 10000 w 10000"/>
                <a:gd name="connsiteY1-186" fmla="*/ 0 h 10008"/>
                <a:gd name="connsiteX2-187" fmla="*/ 9431 w 10000"/>
                <a:gd name="connsiteY2-188" fmla="*/ 4911 h 10008"/>
                <a:gd name="connsiteX3-189" fmla="*/ 10000 w 10000"/>
                <a:gd name="connsiteY3-190" fmla="*/ 10000 h 10008"/>
                <a:gd name="connsiteX4-191" fmla="*/ 592 w 10000"/>
                <a:gd name="connsiteY4-192" fmla="*/ 10000 h 10008"/>
                <a:gd name="connsiteX5-193" fmla="*/ 0 w 10000"/>
                <a:gd name="connsiteY5-194" fmla="*/ 4824 h 10008"/>
                <a:gd name="connsiteX6-195" fmla="*/ 592 w 10000"/>
                <a:gd name="connsiteY6-196" fmla="*/ 0 h 100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0000" h="10008">
                  <a:moveTo>
                    <a:pt x="592" y="0"/>
                  </a:moveTo>
                  <a:lnTo>
                    <a:pt x="10000" y="0"/>
                  </a:lnTo>
                  <a:cubicBezTo>
                    <a:pt x="9751" y="0"/>
                    <a:pt x="9431" y="2150"/>
                    <a:pt x="9431" y="4911"/>
                  </a:cubicBezTo>
                  <a:cubicBezTo>
                    <a:pt x="9431" y="7672"/>
                    <a:pt x="9792" y="10176"/>
                    <a:pt x="10000" y="10000"/>
                  </a:cubicBezTo>
                  <a:lnTo>
                    <a:pt x="592" y="10000"/>
                  </a:lnTo>
                  <a:cubicBezTo>
                    <a:pt x="177" y="9823"/>
                    <a:pt x="0" y="7585"/>
                    <a:pt x="0" y="4824"/>
                  </a:cubicBezTo>
                  <a:cubicBezTo>
                    <a:pt x="0" y="2063"/>
                    <a:pt x="239" y="176"/>
                    <a:pt x="59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600"/>
            </a:p>
          </p:txBody>
        </p:sp>
        <p:sp>
          <p:nvSpPr>
            <p:cNvPr id="13" name="矩形 12"/>
            <p:cNvSpPr>
              <a:spLocks noChangeArrowheads="1"/>
            </p:cNvSpPr>
            <p:nvPr/>
          </p:nvSpPr>
          <p:spPr bwMode="auto">
            <a:xfrm>
              <a:off x="5951983" y="2801458"/>
              <a:ext cx="4334941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3600" b="1" dirty="0">
                  <a:solidFill>
                    <a:schemeClr val="bg2">
                      <a:lumMod val="9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Related work</a:t>
              </a:r>
              <a:endParaRPr lang="zh-CN" altLang="en-US" sz="3600" b="1" dirty="0">
                <a:solidFill>
                  <a:schemeClr val="bg2">
                    <a:lumMod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4871863" y="2780928"/>
              <a:ext cx="746185" cy="72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52400" sx="106000" sy="106000" algn="ctr" rotWithShape="0">
                <a:prstClr val="black">
                  <a:alpha val="6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altLang="zh-CN" sz="3600" b="1" dirty="0">
                  <a:ln w="11430"/>
                  <a:solidFill>
                    <a:srgbClr val="7030A0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2</a:t>
              </a:r>
              <a:endParaRPr lang="zh-CN" altLang="en-US" sz="3600" b="1" dirty="0">
                <a:ln w="11430"/>
                <a:solidFill>
                  <a:srgbClr val="7030A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007768" y="4245242"/>
            <a:ext cx="5616625" cy="720002"/>
            <a:chOff x="4879767" y="4005064"/>
            <a:chExt cx="5616625" cy="720002"/>
          </a:xfrm>
        </p:grpSpPr>
        <p:sp>
          <p:nvSpPr>
            <p:cNvPr id="15" name="流程图: 库存数据 53"/>
            <p:cNvSpPr/>
            <p:nvPr/>
          </p:nvSpPr>
          <p:spPr>
            <a:xfrm rot="10800000">
              <a:off x="5456272" y="4005210"/>
              <a:ext cx="5040120" cy="719856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-1" fmla="*/ 1980 w 10313"/>
                <a:gd name="connsiteY0-2" fmla="*/ 0 h 10000"/>
                <a:gd name="connsiteX1-3" fmla="*/ 10313 w 10313"/>
                <a:gd name="connsiteY1-4" fmla="*/ 0 h 10000"/>
                <a:gd name="connsiteX2-5" fmla="*/ 8646 w 10313"/>
                <a:gd name="connsiteY2-6" fmla="*/ 5000 h 10000"/>
                <a:gd name="connsiteX3-7" fmla="*/ 10313 w 10313"/>
                <a:gd name="connsiteY3-8" fmla="*/ 10000 h 10000"/>
                <a:gd name="connsiteX4-9" fmla="*/ 1980 w 10313"/>
                <a:gd name="connsiteY4-10" fmla="*/ 10000 h 10000"/>
                <a:gd name="connsiteX5-11" fmla="*/ 0 w 10313"/>
                <a:gd name="connsiteY5-12" fmla="*/ 5000 h 10000"/>
                <a:gd name="connsiteX6-13" fmla="*/ 1980 w 10313"/>
                <a:gd name="connsiteY6-14" fmla="*/ 0 h 10000"/>
                <a:gd name="connsiteX0-15" fmla="*/ 1980 w 10313"/>
                <a:gd name="connsiteY0-16" fmla="*/ 0 h 10000"/>
                <a:gd name="connsiteX1-17" fmla="*/ 10313 w 10313"/>
                <a:gd name="connsiteY1-18" fmla="*/ 0 h 10000"/>
                <a:gd name="connsiteX2-19" fmla="*/ 8646 w 10313"/>
                <a:gd name="connsiteY2-20" fmla="*/ 5000 h 10000"/>
                <a:gd name="connsiteX3-21" fmla="*/ 10313 w 10313"/>
                <a:gd name="connsiteY3-22" fmla="*/ 10000 h 10000"/>
                <a:gd name="connsiteX4-23" fmla="*/ 1980 w 10313"/>
                <a:gd name="connsiteY4-24" fmla="*/ 10000 h 10000"/>
                <a:gd name="connsiteX5-25" fmla="*/ 0 w 10313"/>
                <a:gd name="connsiteY5-26" fmla="*/ 5000 h 10000"/>
                <a:gd name="connsiteX6-27" fmla="*/ 1980 w 10313"/>
                <a:gd name="connsiteY6-28" fmla="*/ 0 h 10000"/>
                <a:gd name="connsiteX0-29" fmla="*/ 610 w 8943"/>
                <a:gd name="connsiteY0-30" fmla="*/ 0 h 10000"/>
                <a:gd name="connsiteX1-31" fmla="*/ 8943 w 8943"/>
                <a:gd name="connsiteY1-32" fmla="*/ 0 h 10000"/>
                <a:gd name="connsiteX2-33" fmla="*/ 7276 w 8943"/>
                <a:gd name="connsiteY2-34" fmla="*/ 5000 h 10000"/>
                <a:gd name="connsiteX3-35" fmla="*/ 8943 w 8943"/>
                <a:gd name="connsiteY3-36" fmla="*/ 10000 h 10000"/>
                <a:gd name="connsiteX4-37" fmla="*/ 610 w 8943"/>
                <a:gd name="connsiteY4-38" fmla="*/ 10000 h 10000"/>
                <a:gd name="connsiteX5-39" fmla="*/ 86 w 8943"/>
                <a:gd name="connsiteY5-40" fmla="*/ 4824 h 10000"/>
                <a:gd name="connsiteX6-41" fmla="*/ 610 w 8943"/>
                <a:gd name="connsiteY6-42" fmla="*/ 0 h 10000"/>
                <a:gd name="connsiteX0-43" fmla="*/ 682 w 10000"/>
                <a:gd name="connsiteY0-44" fmla="*/ 0 h 10000"/>
                <a:gd name="connsiteX1-45" fmla="*/ 10000 w 10000"/>
                <a:gd name="connsiteY1-46" fmla="*/ 0 h 10000"/>
                <a:gd name="connsiteX2-47" fmla="*/ 8136 w 10000"/>
                <a:gd name="connsiteY2-48" fmla="*/ 5000 h 10000"/>
                <a:gd name="connsiteX3-49" fmla="*/ 10000 w 10000"/>
                <a:gd name="connsiteY3-50" fmla="*/ 10000 h 10000"/>
                <a:gd name="connsiteX4-51" fmla="*/ 682 w 10000"/>
                <a:gd name="connsiteY4-52" fmla="*/ 10000 h 10000"/>
                <a:gd name="connsiteX5-53" fmla="*/ 96 w 10000"/>
                <a:gd name="connsiteY5-54" fmla="*/ 4824 h 10000"/>
                <a:gd name="connsiteX6-55" fmla="*/ 682 w 10000"/>
                <a:gd name="connsiteY6-56" fmla="*/ 0 h 10000"/>
                <a:gd name="connsiteX0-57" fmla="*/ 588 w 9906"/>
                <a:gd name="connsiteY0-58" fmla="*/ 0 h 10000"/>
                <a:gd name="connsiteX1-59" fmla="*/ 9906 w 9906"/>
                <a:gd name="connsiteY1-60" fmla="*/ 0 h 10000"/>
                <a:gd name="connsiteX2-61" fmla="*/ 8042 w 9906"/>
                <a:gd name="connsiteY2-62" fmla="*/ 5000 h 10000"/>
                <a:gd name="connsiteX3-63" fmla="*/ 9906 w 9906"/>
                <a:gd name="connsiteY3-64" fmla="*/ 10000 h 10000"/>
                <a:gd name="connsiteX4-65" fmla="*/ 588 w 9906"/>
                <a:gd name="connsiteY4-66" fmla="*/ 10000 h 10000"/>
                <a:gd name="connsiteX5-67" fmla="*/ 2 w 9906"/>
                <a:gd name="connsiteY5-68" fmla="*/ 4824 h 10000"/>
                <a:gd name="connsiteX6-69" fmla="*/ 588 w 9906"/>
                <a:gd name="connsiteY6-70" fmla="*/ 0 h 10000"/>
                <a:gd name="connsiteX0-71" fmla="*/ 594 w 10000"/>
                <a:gd name="connsiteY0-72" fmla="*/ 0 h 10000"/>
                <a:gd name="connsiteX1-73" fmla="*/ 10000 w 10000"/>
                <a:gd name="connsiteY1-74" fmla="*/ 0 h 10000"/>
                <a:gd name="connsiteX2-75" fmla="*/ 8118 w 10000"/>
                <a:gd name="connsiteY2-76" fmla="*/ 5000 h 10000"/>
                <a:gd name="connsiteX3-77" fmla="*/ 10000 w 10000"/>
                <a:gd name="connsiteY3-78" fmla="*/ 10000 h 10000"/>
                <a:gd name="connsiteX4-79" fmla="*/ 594 w 10000"/>
                <a:gd name="connsiteY4-80" fmla="*/ 10000 h 10000"/>
                <a:gd name="connsiteX5-81" fmla="*/ 2 w 10000"/>
                <a:gd name="connsiteY5-82" fmla="*/ 4824 h 10000"/>
                <a:gd name="connsiteX6-83" fmla="*/ 594 w 10000"/>
                <a:gd name="connsiteY6-84" fmla="*/ 0 h 10000"/>
                <a:gd name="connsiteX0-85" fmla="*/ 592 w 9998"/>
                <a:gd name="connsiteY0-86" fmla="*/ 0 h 10000"/>
                <a:gd name="connsiteX1-87" fmla="*/ 9998 w 9998"/>
                <a:gd name="connsiteY1-88" fmla="*/ 0 h 10000"/>
                <a:gd name="connsiteX2-89" fmla="*/ 8116 w 9998"/>
                <a:gd name="connsiteY2-90" fmla="*/ 5000 h 10000"/>
                <a:gd name="connsiteX3-91" fmla="*/ 9998 w 9998"/>
                <a:gd name="connsiteY3-92" fmla="*/ 10000 h 10000"/>
                <a:gd name="connsiteX4-93" fmla="*/ 592 w 9998"/>
                <a:gd name="connsiteY4-94" fmla="*/ 10000 h 10000"/>
                <a:gd name="connsiteX5-95" fmla="*/ 0 w 9998"/>
                <a:gd name="connsiteY5-96" fmla="*/ 4824 h 10000"/>
                <a:gd name="connsiteX6-97" fmla="*/ 592 w 9998"/>
                <a:gd name="connsiteY6-98" fmla="*/ 0 h 10000"/>
                <a:gd name="connsiteX0-99" fmla="*/ 592 w 10000"/>
                <a:gd name="connsiteY0-100" fmla="*/ 0 h 10000"/>
                <a:gd name="connsiteX1-101" fmla="*/ 10000 w 10000"/>
                <a:gd name="connsiteY1-102" fmla="*/ 0 h 10000"/>
                <a:gd name="connsiteX2-103" fmla="*/ 9575 w 10000"/>
                <a:gd name="connsiteY2-104" fmla="*/ 5353 h 10000"/>
                <a:gd name="connsiteX3-105" fmla="*/ 10000 w 10000"/>
                <a:gd name="connsiteY3-106" fmla="*/ 10000 h 10000"/>
                <a:gd name="connsiteX4-107" fmla="*/ 592 w 10000"/>
                <a:gd name="connsiteY4-108" fmla="*/ 10000 h 10000"/>
                <a:gd name="connsiteX5-109" fmla="*/ 0 w 10000"/>
                <a:gd name="connsiteY5-110" fmla="*/ 4824 h 10000"/>
                <a:gd name="connsiteX6-111" fmla="*/ 592 w 10000"/>
                <a:gd name="connsiteY6-112" fmla="*/ 0 h 10000"/>
                <a:gd name="connsiteX0-113" fmla="*/ 592 w 10000"/>
                <a:gd name="connsiteY0-114" fmla="*/ 0 h 10000"/>
                <a:gd name="connsiteX1-115" fmla="*/ 10000 w 10000"/>
                <a:gd name="connsiteY1-116" fmla="*/ 0 h 10000"/>
                <a:gd name="connsiteX2-117" fmla="*/ 9575 w 10000"/>
                <a:gd name="connsiteY2-118" fmla="*/ 5353 h 10000"/>
                <a:gd name="connsiteX3-119" fmla="*/ 10000 w 10000"/>
                <a:gd name="connsiteY3-120" fmla="*/ 10000 h 10000"/>
                <a:gd name="connsiteX4-121" fmla="*/ 592 w 10000"/>
                <a:gd name="connsiteY4-122" fmla="*/ 10000 h 10000"/>
                <a:gd name="connsiteX5-123" fmla="*/ 0 w 10000"/>
                <a:gd name="connsiteY5-124" fmla="*/ 4824 h 10000"/>
                <a:gd name="connsiteX6-125" fmla="*/ 592 w 10000"/>
                <a:gd name="connsiteY6-126" fmla="*/ 0 h 10000"/>
                <a:gd name="connsiteX0-127" fmla="*/ 592 w 10000"/>
                <a:gd name="connsiteY0-128" fmla="*/ 0 h 10000"/>
                <a:gd name="connsiteX1-129" fmla="*/ 10000 w 10000"/>
                <a:gd name="connsiteY1-130" fmla="*/ 0 h 10000"/>
                <a:gd name="connsiteX2-131" fmla="*/ 9575 w 10000"/>
                <a:gd name="connsiteY2-132" fmla="*/ 5353 h 10000"/>
                <a:gd name="connsiteX3-133" fmla="*/ 10000 w 10000"/>
                <a:gd name="connsiteY3-134" fmla="*/ 10000 h 10000"/>
                <a:gd name="connsiteX4-135" fmla="*/ 592 w 10000"/>
                <a:gd name="connsiteY4-136" fmla="*/ 10000 h 10000"/>
                <a:gd name="connsiteX5-137" fmla="*/ 0 w 10000"/>
                <a:gd name="connsiteY5-138" fmla="*/ 4824 h 10000"/>
                <a:gd name="connsiteX6-139" fmla="*/ 592 w 10000"/>
                <a:gd name="connsiteY6-140" fmla="*/ 0 h 10000"/>
                <a:gd name="connsiteX0-141" fmla="*/ 592 w 10000"/>
                <a:gd name="connsiteY0-142" fmla="*/ 0 h 10000"/>
                <a:gd name="connsiteX1-143" fmla="*/ 10000 w 10000"/>
                <a:gd name="connsiteY1-144" fmla="*/ 0 h 10000"/>
                <a:gd name="connsiteX2-145" fmla="*/ 9575 w 10000"/>
                <a:gd name="connsiteY2-146" fmla="*/ 5353 h 10000"/>
                <a:gd name="connsiteX3-147" fmla="*/ 10000 w 10000"/>
                <a:gd name="connsiteY3-148" fmla="*/ 10000 h 10000"/>
                <a:gd name="connsiteX4-149" fmla="*/ 592 w 10000"/>
                <a:gd name="connsiteY4-150" fmla="*/ 10000 h 10000"/>
                <a:gd name="connsiteX5-151" fmla="*/ 0 w 10000"/>
                <a:gd name="connsiteY5-152" fmla="*/ 4824 h 10000"/>
                <a:gd name="connsiteX6-153" fmla="*/ 592 w 10000"/>
                <a:gd name="connsiteY6-154" fmla="*/ 0 h 10000"/>
                <a:gd name="connsiteX0-155" fmla="*/ 592 w 10000"/>
                <a:gd name="connsiteY0-156" fmla="*/ 0 h 10010"/>
                <a:gd name="connsiteX1-157" fmla="*/ 10000 w 10000"/>
                <a:gd name="connsiteY1-158" fmla="*/ 0 h 10010"/>
                <a:gd name="connsiteX2-159" fmla="*/ 9575 w 10000"/>
                <a:gd name="connsiteY2-160" fmla="*/ 5353 h 10010"/>
                <a:gd name="connsiteX3-161" fmla="*/ 10000 w 10000"/>
                <a:gd name="connsiteY3-162" fmla="*/ 10000 h 10010"/>
                <a:gd name="connsiteX4-163" fmla="*/ 592 w 10000"/>
                <a:gd name="connsiteY4-164" fmla="*/ 10000 h 10010"/>
                <a:gd name="connsiteX5-165" fmla="*/ 0 w 10000"/>
                <a:gd name="connsiteY5-166" fmla="*/ 4824 h 10010"/>
                <a:gd name="connsiteX6-167" fmla="*/ 592 w 10000"/>
                <a:gd name="connsiteY6-168" fmla="*/ 0 h 10010"/>
                <a:gd name="connsiteX0-169" fmla="*/ 592 w 10000"/>
                <a:gd name="connsiteY0-170" fmla="*/ 0 h 10009"/>
                <a:gd name="connsiteX1-171" fmla="*/ 10000 w 10000"/>
                <a:gd name="connsiteY1-172" fmla="*/ 0 h 10009"/>
                <a:gd name="connsiteX2-173" fmla="*/ 9463 w 10000"/>
                <a:gd name="connsiteY2-174" fmla="*/ 5176 h 10009"/>
                <a:gd name="connsiteX3-175" fmla="*/ 10000 w 10000"/>
                <a:gd name="connsiteY3-176" fmla="*/ 10000 h 10009"/>
                <a:gd name="connsiteX4-177" fmla="*/ 592 w 10000"/>
                <a:gd name="connsiteY4-178" fmla="*/ 10000 h 10009"/>
                <a:gd name="connsiteX5-179" fmla="*/ 0 w 10000"/>
                <a:gd name="connsiteY5-180" fmla="*/ 4824 h 10009"/>
                <a:gd name="connsiteX6-181" fmla="*/ 592 w 10000"/>
                <a:gd name="connsiteY6-182" fmla="*/ 0 h 10009"/>
                <a:gd name="connsiteX0-183" fmla="*/ 592 w 10000"/>
                <a:gd name="connsiteY0-184" fmla="*/ 0 h 10008"/>
                <a:gd name="connsiteX1-185" fmla="*/ 10000 w 10000"/>
                <a:gd name="connsiteY1-186" fmla="*/ 0 h 10008"/>
                <a:gd name="connsiteX2-187" fmla="*/ 9431 w 10000"/>
                <a:gd name="connsiteY2-188" fmla="*/ 4911 h 10008"/>
                <a:gd name="connsiteX3-189" fmla="*/ 10000 w 10000"/>
                <a:gd name="connsiteY3-190" fmla="*/ 10000 h 10008"/>
                <a:gd name="connsiteX4-191" fmla="*/ 592 w 10000"/>
                <a:gd name="connsiteY4-192" fmla="*/ 10000 h 10008"/>
                <a:gd name="connsiteX5-193" fmla="*/ 0 w 10000"/>
                <a:gd name="connsiteY5-194" fmla="*/ 4824 h 10008"/>
                <a:gd name="connsiteX6-195" fmla="*/ 592 w 10000"/>
                <a:gd name="connsiteY6-196" fmla="*/ 0 h 100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0000" h="10008">
                  <a:moveTo>
                    <a:pt x="592" y="0"/>
                  </a:moveTo>
                  <a:lnTo>
                    <a:pt x="10000" y="0"/>
                  </a:lnTo>
                  <a:cubicBezTo>
                    <a:pt x="9751" y="0"/>
                    <a:pt x="9431" y="2150"/>
                    <a:pt x="9431" y="4911"/>
                  </a:cubicBezTo>
                  <a:cubicBezTo>
                    <a:pt x="9431" y="7672"/>
                    <a:pt x="9792" y="10176"/>
                    <a:pt x="10000" y="10000"/>
                  </a:cubicBezTo>
                  <a:lnTo>
                    <a:pt x="592" y="10000"/>
                  </a:lnTo>
                  <a:cubicBezTo>
                    <a:pt x="177" y="9823"/>
                    <a:pt x="0" y="7585"/>
                    <a:pt x="0" y="4824"/>
                  </a:cubicBezTo>
                  <a:cubicBezTo>
                    <a:pt x="0" y="2063"/>
                    <a:pt x="239" y="176"/>
                    <a:pt x="59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600"/>
            </a:p>
          </p:txBody>
        </p:sp>
        <p:sp>
          <p:nvSpPr>
            <p:cNvPr id="16" name="矩形 15"/>
            <p:cNvSpPr>
              <a:spLocks noChangeArrowheads="1"/>
            </p:cNvSpPr>
            <p:nvPr/>
          </p:nvSpPr>
          <p:spPr bwMode="auto">
            <a:xfrm>
              <a:off x="5880415" y="4070845"/>
              <a:ext cx="4471961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3600" b="1" dirty="0">
                  <a:solidFill>
                    <a:schemeClr val="bg2">
                      <a:lumMod val="9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Method</a:t>
              </a:r>
              <a:endParaRPr lang="zh-CN" altLang="en-US" sz="3600" b="1" dirty="0">
                <a:solidFill>
                  <a:schemeClr val="bg2">
                    <a:lumMod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4879767" y="4005064"/>
              <a:ext cx="746185" cy="72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52400" sx="106000" sy="106000" algn="ctr" rotWithShape="0">
                <a:prstClr val="black">
                  <a:alpha val="6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altLang="zh-CN" sz="3600" b="1" dirty="0">
                  <a:ln w="11430">
                    <a:solidFill>
                      <a:srgbClr val="00B050"/>
                    </a:solidFill>
                  </a:ln>
                  <a:solidFill>
                    <a:srgbClr val="00B050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3</a:t>
              </a:r>
              <a:endParaRPr lang="zh-CN" altLang="en-US" sz="3600" b="1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007768" y="5723882"/>
            <a:ext cx="5616625" cy="720002"/>
            <a:chOff x="4439815" y="5373070"/>
            <a:chExt cx="5176673" cy="720002"/>
          </a:xfrm>
        </p:grpSpPr>
        <p:sp>
          <p:nvSpPr>
            <p:cNvPr id="18" name="流程图: 库存数据 53"/>
            <p:cNvSpPr/>
            <p:nvPr/>
          </p:nvSpPr>
          <p:spPr>
            <a:xfrm rot="10800000">
              <a:off x="5016320" y="5373216"/>
              <a:ext cx="4600168" cy="719856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-1" fmla="*/ 1980 w 10313"/>
                <a:gd name="connsiteY0-2" fmla="*/ 0 h 10000"/>
                <a:gd name="connsiteX1-3" fmla="*/ 10313 w 10313"/>
                <a:gd name="connsiteY1-4" fmla="*/ 0 h 10000"/>
                <a:gd name="connsiteX2-5" fmla="*/ 8646 w 10313"/>
                <a:gd name="connsiteY2-6" fmla="*/ 5000 h 10000"/>
                <a:gd name="connsiteX3-7" fmla="*/ 10313 w 10313"/>
                <a:gd name="connsiteY3-8" fmla="*/ 10000 h 10000"/>
                <a:gd name="connsiteX4-9" fmla="*/ 1980 w 10313"/>
                <a:gd name="connsiteY4-10" fmla="*/ 10000 h 10000"/>
                <a:gd name="connsiteX5-11" fmla="*/ 0 w 10313"/>
                <a:gd name="connsiteY5-12" fmla="*/ 5000 h 10000"/>
                <a:gd name="connsiteX6-13" fmla="*/ 1980 w 10313"/>
                <a:gd name="connsiteY6-14" fmla="*/ 0 h 10000"/>
                <a:gd name="connsiteX0-15" fmla="*/ 1980 w 10313"/>
                <a:gd name="connsiteY0-16" fmla="*/ 0 h 10000"/>
                <a:gd name="connsiteX1-17" fmla="*/ 10313 w 10313"/>
                <a:gd name="connsiteY1-18" fmla="*/ 0 h 10000"/>
                <a:gd name="connsiteX2-19" fmla="*/ 8646 w 10313"/>
                <a:gd name="connsiteY2-20" fmla="*/ 5000 h 10000"/>
                <a:gd name="connsiteX3-21" fmla="*/ 10313 w 10313"/>
                <a:gd name="connsiteY3-22" fmla="*/ 10000 h 10000"/>
                <a:gd name="connsiteX4-23" fmla="*/ 1980 w 10313"/>
                <a:gd name="connsiteY4-24" fmla="*/ 10000 h 10000"/>
                <a:gd name="connsiteX5-25" fmla="*/ 0 w 10313"/>
                <a:gd name="connsiteY5-26" fmla="*/ 5000 h 10000"/>
                <a:gd name="connsiteX6-27" fmla="*/ 1980 w 10313"/>
                <a:gd name="connsiteY6-28" fmla="*/ 0 h 10000"/>
                <a:gd name="connsiteX0-29" fmla="*/ 610 w 8943"/>
                <a:gd name="connsiteY0-30" fmla="*/ 0 h 10000"/>
                <a:gd name="connsiteX1-31" fmla="*/ 8943 w 8943"/>
                <a:gd name="connsiteY1-32" fmla="*/ 0 h 10000"/>
                <a:gd name="connsiteX2-33" fmla="*/ 7276 w 8943"/>
                <a:gd name="connsiteY2-34" fmla="*/ 5000 h 10000"/>
                <a:gd name="connsiteX3-35" fmla="*/ 8943 w 8943"/>
                <a:gd name="connsiteY3-36" fmla="*/ 10000 h 10000"/>
                <a:gd name="connsiteX4-37" fmla="*/ 610 w 8943"/>
                <a:gd name="connsiteY4-38" fmla="*/ 10000 h 10000"/>
                <a:gd name="connsiteX5-39" fmla="*/ 86 w 8943"/>
                <a:gd name="connsiteY5-40" fmla="*/ 4824 h 10000"/>
                <a:gd name="connsiteX6-41" fmla="*/ 610 w 8943"/>
                <a:gd name="connsiteY6-42" fmla="*/ 0 h 10000"/>
                <a:gd name="connsiteX0-43" fmla="*/ 682 w 10000"/>
                <a:gd name="connsiteY0-44" fmla="*/ 0 h 10000"/>
                <a:gd name="connsiteX1-45" fmla="*/ 10000 w 10000"/>
                <a:gd name="connsiteY1-46" fmla="*/ 0 h 10000"/>
                <a:gd name="connsiteX2-47" fmla="*/ 8136 w 10000"/>
                <a:gd name="connsiteY2-48" fmla="*/ 5000 h 10000"/>
                <a:gd name="connsiteX3-49" fmla="*/ 10000 w 10000"/>
                <a:gd name="connsiteY3-50" fmla="*/ 10000 h 10000"/>
                <a:gd name="connsiteX4-51" fmla="*/ 682 w 10000"/>
                <a:gd name="connsiteY4-52" fmla="*/ 10000 h 10000"/>
                <a:gd name="connsiteX5-53" fmla="*/ 96 w 10000"/>
                <a:gd name="connsiteY5-54" fmla="*/ 4824 h 10000"/>
                <a:gd name="connsiteX6-55" fmla="*/ 682 w 10000"/>
                <a:gd name="connsiteY6-56" fmla="*/ 0 h 10000"/>
                <a:gd name="connsiteX0-57" fmla="*/ 588 w 9906"/>
                <a:gd name="connsiteY0-58" fmla="*/ 0 h 10000"/>
                <a:gd name="connsiteX1-59" fmla="*/ 9906 w 9906"/>
                <a:gd name="connsiteY1-60" fmla="*/ 0 h 10000"/>
                <a:gd name="connsiteX2-61" fmla="*/ 8042 w 9906"/>
                <a:gd name="connsiteY2-62" fmla="*/ 5000 h 10000"/>
                <a:gd name="connsiteX3-63" fmla="*/ 9906 w 9906"/>
                <a:gd name="connsiteY3-64" fmla="*/ 10000 h 10000"/>
                <a:gd name="connsiteX4-65" fmla="*/ 588 w 9906"/>
                <a:gd name="connsiteY4-66" fmla="*/ 10000 h 10000"/>
                <a:gd name="connsiteX5-67" fmla="*/ 2 w 9906"/>
                <a:gd name="connsiteY5-68" fmla="*/ 4824 h 10000"/>
                <a:gd name="connsiteX6-69" fmla="*/ 588 w 9906"/>
                <a:gd name="connsiteY6-70" fmla="*/ 0 h 10000"/>
                <a:gd name="connsiteX0-71" fmla="*/ 594 w 10000"/>
                <a:gd name="connsiteY0-72" fmla="*/ 0 h 10000"/>
                <a:gd name="connsiteX1-73" fmla="*/ 10000 w 10000"/>
                <a:gd name="connsiteY1-74" fmla="*/ 0 h 10000"/>
                <a:gd name="connsiteX2-75" fmla="*/ 8118 w 10000"/>
                <a:gd name="connsiteY2-76" fmla="*/ 5000 h 10000"/>
                <a:gd name="connsiteX3-77" fmla="*/ 10000 w 10000"/>
                <a:gd name="connsiteY3-78" fmla="*/ 10000 h 10000"/>
                <a:gd name="connsiteX4-79" fmla="*/ 594 w 10000"/>
                <a:gd name="connsiteY4-80" fmla="*/ 10000 h 10000"/>
                <a:gd name="connsiteX5-81" fmla="*/ 2 w 10000"/>
                <a:gd name="connsiteY5-82" fmla="*/ 4824 h 10000"/>
                <a:gd name="connsiteX6-83" fmla="*/ 594 w 10000"/>
                <a:gd name="connsiteY6-84" fmla="*/ 0 h 10000"/>
                <a:gd name="connsiteX0-85" fmla="*/ 592 w 9998"/>
                <a:gd name="connsiteY0-86" fmla="*/ 0 h 10000"/>
                <a:gd name="connsiteX1-87" fmla="*/ 9998 w 9998"/>
                <a:gd name="connsiteY1-88" fmla="*/ 0 h 10000"/>
                <a:gd name="connsiteX2-89" fmla="*/ 8116 w 9998"/>
                <a:gd name="connsiteY2-90" fmla="*/ 5000 h 10000"/>
                <a:gd name="connsiteX3-91" fmla="*/ 9998 w 9998"/>
                <a:gd name="connsiteY3-92" fmla="*/ 10000 h 10000"/>
                <a:gd name="connsiteX4-93" fmla="*/ 592 w 9998"/>
                <a:gd name="connsiteY4-94" fmla="*/ 10000 h 10000"/>
                <a:gd name="connsiteX5-95" fmla="*/ 0 w 9998"/>
                <a:gd name="connsiteY5-96" fmla="*/ 4824 h 10000"/>
                <a:gd name="connsiteX6-97" fmla="*/ 592 w 9998"/>
                <a:gd name="connsiteY6-98" fmla="*/ 0 h 10000"/>
                <a:gd name="connsiteX0-99" fmla="*/ 592 w 10000"/>
                <a:gd name="connsiteY0-100" fmla="*/ 0 h 10000"/>
                <a:gd name="connsiteX1-101" fmla="*/ 10000 w 10000"/>
                <a:gd name="connsiteY1-102" fmla="*/ 0 h 10000"/>
                <a:gd name="connsiteX2-103" fmla="*/ 9575 w 10000"/>
                <a:gd name="connsiteY2-104" fmla="*/ 5353 h 10000"/>
                <a:gd name="connsiteX3-105" fmla="*/ 10000 w 10000"/>
                <a:gd name="connsiteY3-106" fmla="*/ 10000 h 10000"/>
                <a:gd name="connsiteX4-107" fmla="*/ 592 w 10000"/>
                <a:gd name="connsiteY4-108" fmla="*/ 10000 h 10000"/>
                <a:gd name="connsiteX5-109" fmla="*/ 0 w 10000"/>
                <a:gd name="connsiteY5-110" fmla="*/ 4824 h 10000"/>
                <a:gd name="connsiteX6-111" fmla="*/ 592 w 10000"/>
                <a:gd name="connsiteY6-112" fmla="*/ 0 h 10000"/>
                <a:gd name="connsiteX0-113" fmla="*/ 592 w 10000"/>
                <a:gd name="connsiteY0-114" fmla="*/ 0 h 10000"/>
                <a:gd name="connsiteX1-115" fmla="*/ 10000 w 10000"/>
                <a:gd name="connsiteY1-116" fmla="*/ 0 h 10000"/>
                <a:gd name="connsiteX2-117" fmla="*/ 9575 w 10000"/>
                <a:gd name="connsiteY2-118" fmla="*/ 5353 h 10000"/>
                <a:gd name="connsiteX3-119" fmla="*/ 10000 w 10000"/>
                <a:gd name="connsiteY3-120" fmla="*/ 10000 h 10000"/>
                <a:gd name="connsiteX4-121" fmla="*/ 592 w 10000"/>
                <a:gd name="connsiteY4-122" fmla="*/ 10000 h 10000"/>
                <a:gd name="connsiteX5-123" fmla="*/ 0 w 10000"/>
                <a:gd name="connsiteY5-124" fmla="*/ 4824 h 10000"/>
                <a:gd name="connsiteX6-125" fmla="*/ 592 w 10000"/>
                <a:gd name="connsiteY6-126" fmla="*/ 0 h 10000"/>
                <a:gd name="connsiteX0-127" fmla="*/ 592 w 10000"/>
                <a:gd name="connsiteY0-128" fmla="*/ 0 h 10000"/>
                <a:gd name="connsiteX1-129" fmla="*/ 10000 w 10000"/>
                <a:gd name="connsiteY1-130" fmla="*/ 0 h 10000"/>
                <a:gd name="connsiteX2-131" fmla="*/ 9575 w 10000"/>
                <a:gd name="connsiteY2-132" fmla="*/ 5353 h 10000"/>
                <a:gd name="connsiteX3-133" fmla="*/ 10000 w 10000"/>
                <a:gd name="connsiteY3-134" fmla="*/ 10000 h 10000"/>
                <a:gd name="connsiteX4-135" fmla="*/ 592 w 10000"/>
                <a:gd name="connsiteY4-136" fmla="*/ 10000 h 10000"/>
                <a:gd name="connsiteX5-137" fmla="*/ 0 w 10000"/>
                <a:gd name="connsiteY5-138" fmla="*/ 4824 h 10000"/>
                <a:gd name="connsiteX6-139" fmla="*/ 592 w 10000"/>
                <a:gd name="connsiteY6-140" fmla="*/ 0 h 10000"/>
                <a:gd name="connsiteX0-141" fmla="*/ 592 w 10000"/>
                <a:gd name="connsiteY0-142" fmla="*/ 0 h 10000"/>
                <a:gd name="connsiteX1-143" fmla="*/ 10000 w 10000"/>
                <a:gd name="connsiteY1-144" fmla="*/ 0 h 10000"/>
                <a:gd name="connsiteX2-145" fmla="*/ 9575 w 10000"/>
                <a:gd name="connsiteY2-146" fmla="*/ 5353 h 10000"/>
                <a:gd name="connsiteX3-147" fmla="*/ 10000 w 10000"/>
                <a:gd name="connsiteY3-148" fmla="*/ 10000 h 10000"/>
                <a:gd name="connsiteX4-149" fmla="*/ 592 w 10000"/>
                <a:gd name="connsiteY4-150" fmla="*/ 10000 h 10000"/>
                <a:gd name="connsiteX5-151" fmla="*/ 0 w 10000"/>
                <a:gd name="connsiteY5-152" fmla="*/ 4824 h 10000"/>
                <a:gd name="connsiteX6-153" fmla="*/ 592 w 10000"/>
                <a:gd name="connsiteY6-154" fmla="*/ 0 h 10000"/>
                <a:gd name="connsiteX0-155" fmla="*/ 592 w 10000"/>
                <a:gd name="connsiteY0-156" fmla="*/ 0 h 10010"/>
                <a:gd name="connsiteX1-157" fmla="*/ 10000 w 10000"/>
                <a:gd name="connsiteY1-158" fmla="*/ 0 h 10010"/>
                <a:gd name="connsiteX2-159" fmla="*/ 9575 w 10000"/>
                <a:gd name="connsiteY2-160" fmla="*/ 5353 h 10010"/>
                <a:gd name="connsiteX3-161" fmla="*/ 10000 w 10000"/>
                <a:gd name="connsiteY3-162" fmla="*/ 10000 h 10010"/>
                <a:gd name="connsiteX4-163" fmla="*/ 592 w 10000"/>
                <a:gd name="connsiteY4-164" fmla="*/ 10000 h 10010"/>
                <a:gd name="connsiteX5-165" fmla="*/ 0 w 10000"/>
                <a:gd name="connsiteY5-166" fmla="*/ 4824 h 10010"/>
                <a:gd name="connsiteX6-167" fmla="*/ 592 w 10000"/>
                <a:gd name="connsiteY6-168" fmla="*/ 0 h 10010"/>
                <a:gd name="connsiteX0-169" fmla="*/ 592 w 10000"/>
                <a:gd name="connsiteY0-170" fmla="*/ 0 h 10009"/>
                <a:gd name="connsiteX1-171" fmla="*/ 10000 w 10000"/>
                <a:gd name="connsiteY1-172" fmla="*/ 0 h 10009"/>
                <a:gd name="connsiteX2-173" fmla="*/ 9463 w 10000"/>
                <a:gd name="connsiteY2-174" fmla="*/ 5176 h 10009"/>
                <a:gd name="connsiteX3-175" fmla="*/ 10000 w 10000"/>
                <a:gd name="connsiteY3-176" fmla="*/ 10000 h 10009"/>
                <a:gd name="connsiteX4-177" fmla="*/ 592 w 10000"/>
                <a:gd name="connsiteY4-178" fmla="*/ 10000 h 10009"/>
                <a:gd name="connsiteX5-179" fmla="*/ 0 w 10000"/>
                <a:gd name="connsiteY5-180" fmla="*/ 4824 h 10009"/>
                <a:gd name="connsiteX6-181" fmla="*/ 592 w 10000"/>
                <a:gd name="connsiteY6-182" fmla="*/ 0 h 10009"/>
                <a:gd name="connsiteX0-183" fmla="*/ 592 w 10000"/>
                <a:gd name="connsiteY0-184" fmla="*/ 0 h 10008"/>
                <a:gd name="connsiteX1-185" fmla="*/ 10000 w 10000"/>
                <a:gd name="connsiteY1-186" fmla="*/ 0 h 10008"/>
                <a:gd name="connsiteX2-187" fmla="*/ 9431 w 10000"/>
                <a:gd name="connsiteY2-188" fmla="*/ 4911 h 10008"/>
                <a:gd name="connsiteX3-189" fmla="*/ 10000 w 10000"/>
                <a:gd name="connsiteY3-190" fmla="*/ 10000 h 10008"/>
                <a:gd name="connsiteX4-191" fmla="*/ 592 w 10000"/>
                <a:gd name="connsiteY4-192" fmla="*/ 10000 h 10008"/>
                <a:gd name="connsiteX5-193" fmla="*/ 0 w 10000"/>
                <a:gd name="connsiteY5-194" fmla="*/ 4824 h 10008"/>
                <a:gd name="connsiteX6-195" fmla="*/ 592 w 10000"/>
                <a:gd name="connsiteY6-196" fmla="*/ 0 h 100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0000" h="10008">
                  <a:moveTo>
                    <a:pt x="592" y="0"/>
                  </a:moveTo>
                  <a:lnTo>
                    <a:pt x="10000" y="0"/>
                  </a:lnTo>
                  <a:cubicBezTo>
                    <a:pt x="9751" y="0"/>
                    <a:pt x="9431" y="2150"/>
                    <a:pt x="9431" y="4911"/>
                  </a:cubicBezTo>
                  <a:cubicBezTo>
                    <a:pt x="9431" y="7672"/>
                    <a:pt x="9792" y="10176"/>
                    <a:pt x="10000" y="10000"/>
                  </a:cubicBezTo>
                  <a:lnTo>
                    <a:pt x="592" y="10000"/>
                  </a:lnTo>
                  <a:cubicBezTo>
                    <a:pt x="177" y="9823"/>
                    <a:pt x="0" y="7585"/>
                    <a:pt x="0" y="4824"/>
                  </a:cubicBezTo>
                  <a:cubicBezTo>
                    <a:pt x="0" y="2063"/>
                    <a:pt x="239" y="176"/>
                    <a:pt x="59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600"/>
            </a:p>
          </p:txBody>
        </p:sp>
        <p:sp>
          <p:nvSpPr>
            <p:cNvPr id="19" name="矩形 18"/>
            <p:cNvSpPr>
              <a:spLocks noChangeArrowheads="1"/>
            </p:cNvSpPr>
            <p:nvPr/>
          </p:nvSpPr>
          <p:spPr bwMode="auto">
            <a:xfrm>
              <a:off x="5440463" y="5412097"/>
              <a:ext cx="3383937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36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Conclusion</a:t>
              </a:r>
              <a:endPara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4439815" y="5373070"/>
              <a:ext cx="746185" cy="72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52400" sx="106000" sy="106000" algn="ctr" rotWithShape="0">
                <a:prstClr val="black">
                  <a:alpha val="6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altLang="zh-CN" sz="3600" b="1" dirty="0">
                  <a:ln w="11430">
                    <a:solidFill>
                      <a:srgbClr val="00B050"/>
                    </a:solidFill>
                  </a:ln>
                  <a:solidFill>
                    <a:srgbClr val="FF0000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4</a:t>
              </a:r>
              <a:endParaRPr lang="zh-CN" altLang="en-US" sz="3600" b="1" dirty="0">
                <a:ln w="11430">
                  <a:solidFill>
                    <a:srgbClr val="00B050"/>
                  </a:solidFill>
                </a:ln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007768" y="1300798"/>
            <a:ext cx="5616625" cy="720080"/>
            <a:chOff x="4439815" y="1484784"/>
            <a:chExt cx="5184577" cy="720080"/>
          </a:xfrm>
        </p:grpSpPr>
        <p:sp>
          <p:nvSpPr>
            <p:cNvPr id="2" name="流程图: 库存数据 53"/>
            <p:cNvSpPr/>
            <p:nvPr/>
          </p:nvSpPr>
          <p:spPr>
            <a:xfrm rot="10800000">
              <a:off x="5016320" y="1484930"/>
              <a:ext cx="4608072" cy="719856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-1" fmla="*/ 1980 w 10313"/>
                <a:gd name="connsiteY0-2" fmla="*/ 0 h 10000"/>
                <a:gd name="connsiteX1-3" fmla="*/ 10313 w 10313"/>
                <a:gd name="connsiteY1-4" fmla="*/ 0 h 10000"/>
                <a:gd name="connsiteX2-5" fmla="*/ 8646 w 10313"/>
                <a:gd name="connsiteY2-6" fmla="*/ 5000 h 10000"/>
                <a:gd name="connsiteX3-7" fmla="*/ 10313 w 10313"/>
                <a:gd name="connsiteY3-8" fmla="*/ 10000 h 10000"/>
                <a:gd name="connsiteX4-9" fmla="*/ 1980 w 10313"/>
                <a:gd name="connsiteY4-10" fmla="*/ 10000 h 10000"/>
                <a:gd name="connsiteX5-11" fmla="*/ 0 w 10313"/>
                <a:gd name="connsiteY5-12" fmla="*/ 5000 h 10000"/>
                <a:gd name="connsiteX6-13" fmla="*/ 1980 w 10313"/>
                <a:gd name="connsiteY6-14" fmla="*/ 0 h 10000"/>
                <a:gd name="connsiteX0-15" fmla="*/ 1980 w 10313"/>
                <a:gd name="connsiteY0-16" fmla="*/ 0 h 10000"/>
                <a:gd name="connsiteX1-17" fmla="*/ 10313 w 10313"/>
                <a:gd name="connsiteY1-18" fmla="*/ 0 h 10000"/>
                <a:gd name="connsiteX2-19" fmla="*/ 8646 w 10313"/>
                <a:gd name="connsiteY2-20" fmla="*/ 5000 h 10000"/>
                <a:gd name="connsiteX3-21" fmla="*/ 10313 w 10313"/>
                <a:gd name="connsiteY3-22" fmla="*/ 10000 h 10000"/>
                <a:gd name="connsiteX4-23" fmla="*/ 1980 w 10313"/>
                <a:gd name="connsiteY4-24" fmla="*/ 10000 h 10000"/>
                <a:gd name="connsiteX5-25" fmla="*/ 0 w 10313"/>
                <a:gd name="connsiteY5-26" fmla="*/ 5000 h 10000"/>
                <a:gd name="connsiteX6-27" fmla="*/ 1980 w 10313"/>
                <a:gd name="connsiteY6-28" fmla="*/ 0 h 10000"/>
                <a:gd name="connsiteX0-29" fmla="*/ 610 w 8943"/>
                <a:gd name="connsiteY0-30" fmla="*/ 0 h 10000"/>
                <a:gd name="connsiteX1-31" fmla="*/ 8943 w 8943"/>
                <a:gd name="connsiteY1-32" fmla="*/ 0 h 10000"/>
                <a:gd name="connsiteX2-33" fmla="*/ 7276 w 8943"/>
                <a:gd name="connsiteY2-34" fmla="*/ 5000 h 10000"/>
                <a:gd name="connsiteX3-35" fmla="*/ 8943 w 8943"/>
                <a:gd name="connsiteY3-36" fmla="*/ 10000 h 10000"/>
                <a:gd name="connsiteX4-37" fmla="*/ 610 w 8943"/>
                <a:gd name="connsiteY4-38" fmla="*/ 10000 h 10000"/>
                <a:gd name="connsiteX5-39" fmla="*/ 86 w 8943"/>
                <a:gd name="connsiteY5-40" fmla="*/ 4824 h 10000"/>
                <a:gd name="connsiteX6-41" fmla="*/ 610 w 8943"/>
                <a:gd name="connsiteY6-42" fmla="*/ 0 h 10000"/>
                <a:gd name="connsiteX0-43" fmla="*/ 682 w 10000"/>
                <a:gd name="connsiteY0-44" fmla="*/ 0 h 10000"/>
                <a:gd name="connsiteX1-45" fmla="*/ 10000 w 10000"/>
                <a:gd name="connsiteY1-46" fmla="*/ 0 h 10000"/>
                <a:gd name="connsiteX2-47" fmla="*/ 8136 w 10000"/>
                <a:gd name="connsiteY2-48" fmla="*/ 5000 h 10000"/>
                <a:gd name="connsiteX3-49" fmla="*/ 10000 w 10000"/>
                <a:gd name="connsiteY3-50" fmla="*/ 10000 h 10000"/>
                <a:gd name="connsiteX4-51" fmla="*/ 682 w 10000"/>
                <a:gd name="connsiteY4-52" fmla="*/ 10000 h 10000"/>
                <a:gd name="connsiteX5-53" fmla="*/ 96 w 10000"/>
                <a:gd name="connsiteY5-54" fmla="*/ 4824 h 10000"/>
                <a:gd name="connsiteX6-55" fmla="*/ 682 w 10000"/>
                <a:gd name="connsiteY6-56" fmla="*/ 0 h 10000"/>
                <a:gd name="connsiteX0-57" fmla="*/ 588 w 9906"/>
                <a:gd name="connsiteY0-58" fmla="*/ 0 h 10000"/>
                <a:gd name="connsiteX1-59" fmla="*/ 9906 w 9906"/>
                <a:gd name="connsiteY1-60" fmla="*/ 0 h 10000"/>
                <a:gd name="connsiteX2-61" fmla="*/ 8042 w 9906"/>
                <a:gd name="connsiteY2-62" fmla="*/ 5000 h 10000"/>
                <a:gd name="connsiteX3-63" fmla="*/ 9906 w 9906"/>
                <a:gd name="connsiteY3-64" fmla="*/ 10000 h 10000"/>
                <a:gd name="connsiteX4-65" fmla="*/ 588 w 9906"/>
                <a:gd name="connsiteY4-66" fmla="*/ 10000 h 10000"/>
                <a:gd name="connsiteX5-67" fmla="*/ 2 w 9906"/>
                <a:gd name="connsiteY5-68" fmla="*/ 4824 h 10000"/>
                <a:gd name="connsiteX6-69" fmla="*/ 588 w 9906"/>
                <a:gd name="connsiteY6-70" fmla="*/ 0 h 10000"/>
                <a:gd name="connsiteX0-71" fmla="*/ 594 w 10000"/>
                <a:gd name="connsiteY0-72" fmla="*/ 0 h 10000"/>
                <a:gd name="connsiteX1-73" fmla="*/ 10000 w 10000"/>
                <a:gd name="connsiteY1-74" fmla="*/ 0 h 10000"/>
                <a:gd name="connsiteX2-75" fmla="*/ 8118 w 10000"/>
                <a:gd name="connsiteY2-76" fmla="*/ 5000 h 10000"/>
                <a:gd name="connsiteX3-77" fmla="*/ 10000 w 10000"/>
                <a:gd name="connsiteY3-78" fmla="*/ 10000 h 10000"/>
                <a:gd name="connsiteX4-79" fmla="*/ 594 w 10000"/>
                <a:gd name="connsiteY4-80" fmla="*/ 10000 h 10000"/>
                <a:gd name="connsiteX5-81" fmla="*/ 2 w 10000"/>
                <a:gd name="connsiteY5-82" fmla="*/ 4824 h 10000"/>
                <a:gd name="connsiteX6-83" fmla="*/ 594 w 10000"/>
                <a:gd name="connsiteY6-84" fmla="*/ 0 h 10000"/>
                <a:gd name="connsiteX0-85" fmla="*/ 592 w 9998"/>
                <a:gd name="connsiteY0-86" fmla="*/ 0 h 10000"/>
                <a:gd name="connsiteX1-87" fmla="*/ 9998 w 9998"/>
                <a:gd name="connsiteY1-88" fmla="*/ 0 h 10000"/>
                <a:gd name="connsiteX2-89" fmla="*/ 8116 w 9998"/>
                <a:gd name="connsiteY2-90" fmla="*/ 5000 h 10000"/>
                <a:gd name="connsiteX3-91" fmla="*/ 9998 w 9998"/>
                <a:gd name="connsiteY3-92" fmla="*/ 10000 h 10000"/>
                <a:gd name="connsiteX4-93" fmla="*/ 592 w 9998"/>
                <a:gd name="connsiteY4-94" fmla="*/ 10000 h 10000"/>
                <a:gd name="connsiteX5-95" fmla="*/ 0 w 9998"/>
                <a:gd name="connsiteY5-96" fmla="*/ 4824 h 10000"/>
                <a:gd name="connsiteX6-97" fmla="*/ 592 w 9998"/>
                <a:gd name="connsiteY6-98" fmla="*/ 0 h 10000"/>
                <a:gd name="connsiteX0-99" fmla="*/ 592 w 10000"/>
                <a:gd name="connsiteY0-100" fmla="*/ 0 h 10000"/>
                <a:gd name="connsiteX1-101" fmla="*/ 10000 w 10000"/>
                <a:gd name="connsiteY1-102" fmla="*/ 0 h 10000"/>
                <a:gd name="connsiteX2-103" fmla="*/ 9575 w 10000"/>
                <a:gd name="connsiteY2-104" fmla="*/ 5353 h 10000"/>
                <a:gd name="connsiteX3-105" fmla="*/ 10000 w 10000"/>
                <a:gd name="connsiteY3-106" fmla="*/ 10000 h 10000"/>
                <a:gd name="connsiteX4-107" fmla="*/ 592 w 10000"/>
                <a:gd name="connsiteY4-108" fmla="*/ 10000 h 10000"/>
                <a:gd name="connsiteX5-109" fmla="*/ 0 w 10000"/>
                <a:gd name="connsiteY5-110" fmla="*/ 4824 h 10000"/>
                <a:gd name="connsiteX6-111" fmla="*/ 592 w 10000"/>
                <a:gd name="connsiteY6-112" fmla="*/ 0 h 10000"/>
                <a:gd name="connsiteX0-113" fmla="*/ 592 w 10000"/>
                <a:gd name="connsiteY0-114" fmla="*/ 0 h 10000"/>
                <a:gd name="connsiteX1-115" fmla="*/ 10000 w 10000"/>
                <a:gd name="connsiteY1-116" fmla="*/ 0 h 10000"/>
                <a:gd name="connsiteX2-117" fmla="*/ 9575 w 10000"/>
                <a:gd name="connsiteY2-118" fmla="*/ 5353 h 10000"/>
                <a:gd name="connsiteX3-119" fmla="*/ 10000 w 10000"/>
                <a:gd name="connsiteY3-120" fmla="*/ 10000 h 10000"/>
                <a:gd name="connsiteX4-121" fmla="*/ 592 w 10000"/>
                <a:gd name="connsiteY4-122" fmla="*/ 10000 h 10000"/>
                <a:gd name="connsiteX5-123" fmla="*/ 0 w 10000"/>
                <a:gd name="connsiteY5-124" fmla="*/ 4824 h 10000"/>
                <a:gd name="connsiteX6-125" fmla="*/ 592 w 10000"/>
                <a:gd name="connsiteY6-126" fmla="*/ 0 h 10000"/>
                <a:gd name="connsiteX0-127" fmla="*/ 592 w 10000"/>
                <a:gd name="connsiteY0-128" fmla="*/ 0 h 10000"/>
                <a:gd name="connsiteX1-129" fmla="*/ 10000 w 10000"/>
                <a:gd name="connsiteY1-130" fmla="*/ 0 h 10000"/>
                <a:gd name="connsiteX2-131" fmla="*/ 9575 w 10000"/>
                <a:gd name="connsiteY2-132" fmla="*/ 5353 h 10000"/>
                <a:gd name="connsiteX3-133" fmla="*/ 10000 w 10000"/>
                <a:gd name="connsiteY3-134" fmla="*/ 10000 h 10000"/>
                <a:gd name="connsiteX4-135" fmla="*/ 592 w 10000"/>
                <a:gd name="connsiteY4-136" fmla="*/ 10000 h 10000"/>
                <a:gd name="connsiteX5-137" fmla="*/ 0 w 10000"/>
                <a:gd name="connsiteY5-138" fmla="*/ 4824 h 10000"/>
                <a:gd name="connsiteX6-139" fmla="*/ 592 w 10000"/>
                <a:gd name="connsiteY6-140" fmla="*/ 0 h 10000"/>
                <a:gd name="connsiteX0-141" fmla="*/ 592 w 10000"/>
                <a:gd name="connsiteY0-142" fmla="*/ 0 h 10000"/>
                <a:gd name="connsiteX1-143" fmla="*/ 10000 w 10000"/>
                <a:gd name="connsiteY1-144" fmla="*/ 0 h 10000"/>
                <a:gd name="connsiteX2-145" fmla="*/ 9575 w 10000"/>
                <a:gd name="connsiteY2-146" fmla="*/ 5353 h 10000"/>
                <a:gd name="connsiteX3-147" fmla="*/ 10000 w 10000"/>
                <a:gd name="connsiteY3-148" fmla="*/ 10000 h 10000"/>
                <a:gd name="connsiteX4-149" fmla="*/ 592 w 10000"/>
                <a:gd name="connsiteY4-150" fmla="*/ 10000 h 10000"/>
                <a:gd name="connsiteX5-151" fmla="*/ 0 w 10000"/>
                <a:gd name="connsiteY5-152" fmla="*/ 4824 h 10000"/>
                <a:gd name="connsiteX6-153" fmla="*/ 592 w 10000"/>
                <a:gd name="connsiteY6-154" fmla="*/ 0 h 10000"/>
                <a:gd name="connsiteX0-155" fmla="*/ 592 w 10000"/>
                <a:gd name="connsiteY0-156" fmla="*/ 0 h 10010"/>
                <a:gd name="connsiteX1-157" fmla="*/ 10000 w 10000"/>
                <a:gd name="connsiteY1-158" fmla="*/ 0 h 10010"/>
                <a:gd name="connsiteX2-159" fmla="*/ 9575 w 10000"/>
                <a:gd name="connsiteY2-160" fmla="*/ 5353 h 10010"/>
                <a:gd name="connsiteX3-161" fmla="*/ 10000 w 10000"/>
                <a:gd name="connsiteY3-162" fmla="*/ 10000 h 10010"/>
                <a:gd name="connsiteX4-163" fmla="*/ 592 w 10000"/>
                <a:gd name="connsiteY4-164" fmla="*/ 10000 h 10010"/>
                <a:gd name="connsiteX5-165" fmla="*/ 0 w 10000"/>
                <a:gd name="connsiteY5-166" fmla="*/ 4824 h 10010"/>
                <a:gd name="connsiteX6-167" fmla="*/ 592 w 10000"/>
                <a:gd name="connsiteY6-168" fmla="*/ 0 h 10010"/>
                <a:gd name="connsiteX0-169" fmla="*/ 592 w 10000"/>
                <a:gd name="connsiteY0-170" fmla="*/ 0 h 10009"/>
                <a:gd name="connsiteX1-171" fmla="*/ 10000 w 10000"/>
                <a:gd name="connsiteY1-172" fmla="*/ 0 h 10009"/>
                <a:gd name="connsiteX2-173" fmla="*/ 9463 w 10000"/>
                <a:gd name="connsiteY2-174" fmla="*/ 5176 h 10009"/>
                <a:gd name="connsiteX3-175" fmla="*/ 10000 w 10000"/>
                <a:gd name="connsiteY3-176" fmla="*/ 10000 h 10009"/>
                <a:gd name="connsiteX4-177" fmla="*/ 592 w 10000"/>
                <a:gd name="connsiteY4-178" fmla="*/ 10000 h 10009"/>
                <a:gd name="connsiteX5-179" fmla="*/ 0 w 10000"/>
                <a:gd name="connsiteY5-180" fmla="*/ 4824 h 10009"/>
                <a:gd name="connsiteX6-181" fmla="*/ 592 w 10000"/>
                <a:gd name="connsiteY6-182" fmla="*/ 0 h 10009"/>
                <a:gd name="connsiteX0-183" fmla="*/ 592 w 10000"/>
                <a:gd name="connsiteY0-184" fmla="*/ 0 h 10008"/>
                <a:gd name="connsiteX1-185" fmla="*/ 10000 w 10000"/>
                <a:gd name="connsiteY1-186" fmla="*/ 0 h 10008"/>
                <a:gd name="connsiteX2-187" fmla="*/ 9431 w 10000"/>
                <a:gd name="connsiteY2-188" fmla="*/ 4911 h 10008"/>
                <a:gd name="connsiteX3-189" fmla="*/ 10000 w 10000"/>
                <a:gd name="connsiteY3-190" fmla="*/ 10000 h 10008"/>
                <a:gd name="connsiteX4-191" fmla="*/ 592 w 10000"/>
                <a:gd name="connsiteY4-192" fmla="*/ 10000 h 10008"/>
                <a:gd name="connsiteX5-193" fmla="*/ 0 w 10000"/>
                <a:gd name="connsiteY5-194" fmla="*/ 4824 h 10008"/>
                <a:gd name="connsiteX6-195" fmla="*/ 592 w 10000"/>
                <a:gd name="connsiteY6-196" fmla="*/ 0 h 100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0000" h="10008">
                  <a:moveTo>
                    <a:pt x="592" y="0"/>
                  </a:moveTo>
                  <a:lnTo>
                    <a:pt x="10000" y="0"/>
                  </a:lnTo>
                  <a:cubicBezTo>
                    <a:pt x="9751" y="0"/>
                    <a:pt x="9431" y="2150"/>
                    <a:pt x="9431" y="4911"/>
                  </a:cubicBezTo>
                  <a:cubicBezTo>
                    <a:pt x="9431" y="7672"/>
                    <a:pt x="9792" y="10176"/>
                    <a:pt x="10000" y="10000"/>
                  </a:cubicBezTo>
                  <a:lnTo>
                    <a:pt x="592" y="10000"/>
                  </a:lnTo>
                  <a:cubicBezTo>
                    <a:pt x="177" y="9823"/>
                    <a:pt x="0" y="7585"/>
                    <a:pt x="0" y="4824"/>
                  </a:cubicBezTo>
                  <a:cubicBezTo>
                    <a:pt x="0" y="2063"/>
                    <a:pt x="239" y="176"/>
                    <a:pt x="59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" name="矩形 2"/>
            <p:cNvSpPr>
              <a:spLocks noChangeArrowheads="1"/>
            </p:cNvSpPr>
            <p:nvPr/>
          </p:nvSpPr>
          <p:spPr bwMode="auto">
            <a:xfrm>
              <a:off x="5448367" y="1558533"/>
              <a:ext cx="3744232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3600" b="1" dirty="0">
                  <a:solidFill>
                    <a:schemeClr val="bg2">
                      <a:lumMod val="9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Backgrounds</a:t>
              </a:r>
              <a:endParaRPr lang="zh-CN" altLang="en-US" sz="3600" b="1" dirty="0">
                <a:solidFill>
                  <a:schemeClr val="bg2">
                    <a:lumMod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4439815" y="1484784"/>
              <a:ext cx="746185" cy="72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52400" sx="106000" sy="106000" algn="ctr" rotWithShape="0">
                <a:prstClr val="black">
                  <a:alpha val="6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altLang="zh-CN" sz="3600" b="1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1</a:t>
              </a:r>
              <a:endParaRPr lang="zh-CN" altLang="en-US" sz="36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</p:grpSp>
      <p:sp>
        <p:nvSpPr>
          <p:cNvPr id="26" name="标题 1"/>
          <p:cNvSpPr txBox="1"/>
          <p:nvPr/>
        </p:nvSpPr>
        <p:spPr>
          <a:xfrm>
            <a:off x="335360" y="68528"/>
            <a:ext cx="8053388" cy="772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en-US" sz="3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3"/>
    </mc:Choice>
    <mc:Fallback>
      <p:transition spd="slow" advTm="1163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/>
          <p:nvPr/>
        </p:nvSpPr>
        <p:spPr>
          <a:xfrm>
            <a:off x="335360" y="68528"/>
            <a:ext cx="8053388" cy="7724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Conclusion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42021" y="1084582"/>
            <a:ext cx="11576708" cy="2507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ea typeface="微软雅黑" panose="020B0503020204020204" pitchFamily="34" charset="-122"/>
              </a:rPr>
              <a:t>Conclusion:</a:t>
            </a:r>
            <a:endParaRPr lang="en-US" altLang="zh-CN" b="1" dirty="0">
              <a:solidFill>
                <a:srgbClr val="FF0000"/>
              </a:solidFill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ea typeface="微软雅黑" panose="020B0503020204020204" pitchFamily="34" charset="-122"/>
              </a:rPr>
              <a:t>In the feature extraction we have introduced deformable convolution into U-Nets to achieve better feature encoding.</a:t>
            </a:r>
            <a:endParaRPr lang="en-US" altLang="zh-CN" b="1" dirty="0"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ea typeface="微软雅黑" panose="020B0503020204020204" pitchFamily="34" charset="-122"/>
              </a:rPr>
              <a:t>We have suggested the Ladder-ASPP for feature encoding and fusion. The Ladder-ASPP is superior to ASPP due to the dense connection and </a:t>
            </a:r>
            <a:r>
              <a:rPr lang="en-US" altLang="zh-CN" b="1" dirty="0" err="1">
                <a:ea typeface="微软雅黑" panose="020B0503020204020204" pitchFamily="34" charset="-122"/>
              </a:rPr>
              <a:t>atrous</a:t>
            </a:r>
            <a:r>
              <a:rPr lang="en-US" altLang="zh-CN" b="1" dirty="0">
                <a:ea typeface="微软雅黑" panose="020B0503020204020204" pitchFamily="34" charset="-122"/>
              </a:rPr>
              <a:t> convolution with variable dilation rate.</a:t>
            </a:r>
            <a:endParaRPr lang="en-US" altLang="zh-CN" b="1" dirty="0"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ea typeface="微软雅黑" panose="020B0503020204020204" pitchFamily="34" charset="-122"/>
              </a:rPr>
              <a:t>We obtained good performance in liver and liver-tumor segmentation on both the LITS and 3DIRCADb datasets.</a:t>
            </a:r>
            <a:endParaRPr lang="en-US" altLang="zh-CN" b="1" dirty="0"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35976" y="3819678"/>
            <a:ext cx="11576708" cy="2507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ea typeface="微软雅黑" panose="020B0503020204020204" pitchFamily="34" charset="-122"/>
              </a:rPr>
              <a:t>Future works:</a:t>
            </a:r>
            <a:endParaRPr lang="en-US" altLang="zh-CN" b="1" dirty="0">
              <a:solidFill>
                <a:srgbClr val="FF0000"/>
              </a:solidFill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ea typeface="微软雅黑" panose="020B0503020204020204" pitchFamily="34" charset="-122"/>
              </a:rPr>
              <a:t>3D Deformable Convolution.</a:t>
            </a:r>
            <a:endParaRPr lang="en-US" altLang="zh-CN" b="1" dirty="0"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ea typeface="微软雅黑" panose="020B0503020204020204" pitchFamily="34" charset="-122"/>
              </a:rPr>
              <a:t>3D Point Cloud Convolution.</a:t>
            </a:r>
            <a:endParaRPr lang="en-US" altLang="zh-CN" b="1" dirty="0"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ea typeface="微软雅黑" panose="020B0503020204020204" pitchFamily="34" charset="-122"/>
              </a:rPr>
              <a:t>Neural Architecture Search.</a:t>
            </a:r>
            <a:endParaRPr lang="en-US" altLang="zh-CN" b="1" dirty="0"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ea typeface="微软雅黑" panose="020B0503020204020204" pitchFamily="34" charset="-122"/>
              </a:rPr>
              <a:t>Few-shot sample self-supervised learning</a:t>
            </a:r>
            <a:endParaRPr lang="en-US" altLang="zh-CN" b="1" dirty="0"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9336" y="980728"/>
            <a:ext cx="11953328" cy="56166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23"/>
    </mc:Choice>
    <mc:Fallback>
      <p:transition spd="slow" advTm="29823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 1"/>
          <p:cNvSpPr txBox="1"/>
          <p:nvPr/>
        </p:nvSpPr>
        <p:spPr>
          <a:xfrm>
            <a:off x="335360" y="68528"/>
            <a:ext cx="10801200" cy="772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Question</a:t>
            </a:r>
            <a:endParaRPr lang="zh-CN" altLang="en-US" sz="3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内容占位符 2"/>
          <p:cNvSpPr txBox="1"/>
          <p:nvPr/>
        </p:nvSpPr>
        <p:spPr bwMode="auto">
          <a:xfrm>
            <a:off x="346981" y="2604256"/>
            <a:ext cx="11354697" cy="1894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None/>
            </a:pPr>
            <a:r>
              <a:rPr lang="en-US" altLang="zh-CN" sz="8800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Q&amp;A</a:t>
            </a:r>
            <a:endParaRPr lang="en-US" altLang="zh-CN" sz="8800" dirty="0">
              <a:solidFill>
                <a:srgbClr val="CC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 eaLnBrk="1" hangingPunct="1">
              <a:buNone/>
            </a:pPr>
            <a:endParaRPr lang="en-US" altLang="zh-CN" sz="5400" dirty="0">
              <a:solidFill>
                <a:srgbClr val="CC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2"/>
          <p:cNvPicPr>
            <a:picLocks noChangeAspect="1" noChangeArrowheads="1"/>
          </p:cNvPicPr>
          <p:nvPr/>
        </p:nvPicPr>
        <p:blipFill rotWithShape="1">
          <a:blip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6" b="12109"/>
          <a:stretch>
            <a:fillRect/>
          </a:stretch>
        </p:blipFill>
        <p:spPr bwMode="auto">
          <a:xfrm>
            <a:off x="-14314" y="0"/>
            <a:ext cx="12295199" cy="6886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927648" y="2132856"/>
            <a:ext cx="709162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9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Thank you!</a:t>
            </a:r>
            <a:endParaRPr lang="en-US" altLang="zh-CN" sz="9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79376" y="4365104"/>
            <a:ext cx="115932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ea typeface="微软雅黑" panose="020B0503020204020204" pitchFamily="34" charset="-122"/>
              </a:rPr>
              <a:t>Publication and Available code: </a:t>
            </a:r>
            <a:r>
              <a:rPr lang="en-US" altLang="zh-CN" sz="2800" dirty="0">
                <a:solidFill>
                  <a:srgbClr val="000000"/>
                </a:solidFill>
                <a:highlight>
                  <a:srgbClr val="FFFF00"/>
                </a:highlight>
                <a:ea typeface="微软雅黑" panose="020B0503020204020204" pitchFamily="34" charset="-122"/>
              </a:rPr>
              <a:t>https://github.com/SUST-reynole/DefEDNet.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/>
          <p:nvPr/>
        </p:nvSpPr>
        <p:spPr>
          <a:xfrm>
            <a:off x="126304" y="17109"/>
            <a:ext cx="8053388" cy="772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Liver and Tumor Segmentation</a:t>
            </a:r>
            <a:endParaRPr lang="en-US" altLang="zh-CN" sz="3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>
                <a:extLst>
                  <a:ext uri="{FF2B5EF4-FFF2-40B4-BE49-F238E27FC236}">
                    <ele attr="{0920608E-9FBD-4544-8E14-146A5BB1FE03}"/>
                  </a:ext>
                </a:extLst>
              </p:cNvPr>
              <p:cNvSpPr/>
              <p:nvPr/>
            </p:nvSpPr>
            <p:spPr>
              <a:xfrm>
                <a:off x="6525567" y="1652036"/>
                <a:ext cx="5019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567" y="1652036"/>
                <a:ext cx="501997" cy="369332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>
                <a:extLst>
                  <a:ext uri="{FF2B5EF4-FFF2-40B4-BE49-F238E27FC236}">
                    <ele attr="{D8D05CCA-1961-4774-AA55-7598D6D4042F}"/>
                  </a:ext>
                </a:extLst>
              </p:cNvPr>
              <p:cNvSpPr/>
              <p:nvPr/>
            </p:nvSpPr>
            <p:spPr>
              <a:xfrm>
                <a:off x="7677695" y="1340768"/>
                <a:ext cx="5019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7695" y="1340768"/>
                <a:ext cx="501997" cy="3693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>
                <a:extLst>
                  <a:ext uri="{FF2B5EF4-FFF2-40B4-BE49-F238E27FC236}">
                    <ele attr="{71FD619E-9701-4403-B1E4-C6BBE7FBF6A6}"/>
                  </a:ext>
                </a:extLst>
              </p:cNvPr>
              <p:cNvSpPr/>
              <p:nvPr/>
            </p:nvSpPr>
            <p:spPr>
              <a:xfrm>
                <a:off x="5301431" y="2084084"/>
                <a:ext cx="5019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431" y="2084084"/>
                <a:ext cx="501997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>
                <a:extLst>
                  <a:ext uri="{FF2B5EF4-FFF2-40B4-BE49-F238E27FC236}">
                    <ele attr="{29295D1B-2451-4227-96A8-42E9ED80973E}"/>
                  </a:ext>
                </a:extLst>
              </p:cNvPr>
              <p:cNvSpPr/>
              <p:nvPr/>
            </p:nvSpPr>
            <p:spPr>
              <a:xfrm>
                <a:off x="5159896" y="1481688"/>
                <a:ext cx="496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896" y="1481688"/>
                <a:ext cx="496674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>
                <a:extLst>
                  <a:ext uri="{FF2B5EF4-FFF2-40B4-BE49-F238E27FC236}">
                    <ele attr="{8A007113-0A45-4279-8D06-D112DFD7AFEF}"/>
                  </a:ext>
                </a:extLst>
              </p:cNvPr>
              <p:cNvSpPr/>
              <p:nvPr/>
            </p:nvSpPr>
            <p:spPr>
              <a:xfrm>
                <a:off x="8185746" y="2978845"/>
                <a:ext cx="5019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746" y="2978845"/>
                <a:ext cx="501997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163" y="1052736"/>
            <a:ext cx="6690830" cy="5495446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6939344" y="1045599"/>
            <a:ext cx="525265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>
                <a:ea typeface="微软雅黑" panose="020B0503020204020204" pitchFamily="34" charset="-122"/>
              </a:rPr>
              <a:t>Challenges:</a:t>
            </a:r>
            <a:endParaRPr lang="en-US" altLang="zh-CN" sz="2000" b="1" i="1" dirty="0"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000000"/>
                </a:solidFill>
                <a:ea typeface="微软雅黑" panose="020B0503020204020204" pitchFamily="34" charset="-122"/>
              </a:rPr>
              <a:t>The</a:t>
            </a:r>
            <a:r>
              <a:rPr lang="en-US" altLang="zh-CN" sz="2000" i="1" u="sng" dirty="0">
                <a:solidFill>
                  <a:srgbClr val="C00000"/>
                </a:solidFill>
                <a:ea typeface="微软雅黑" panose="020B0503020204020204" pitchFamily="34" charset="-122"/>
              </a:rPr>
              <a:t> size</a:t>
            </a:r>
            <a:r>
              <a:rPr lang="en-US" altLang="zh-CN" sz="2000" dirty="0">
                <a:ea typeface="微软雅黑" panose="020B0503020204020204" pitchFamily="34" charset="-122"/>
              </a:rPr>
              <a:t>, </a:t>
            </a:r>
            <a:r>
              <a:rPr lang="en-US" altLang="zh-CN" sz="2000" i="1" u="sng" dirty="0">
                <a:solidFill>
                  <a:srgbClr val="C00000"/>
                </a:solidFill>
                <a:ea typeface="微软雅黑" panose="020B0503020204020204" pitchFamily="34" charset="-122"/>
              </a:rPr>
              <a:t>shape</a:t>
            </a:r>
            <a:r>
              <a:rPr lang="en-US" altLang="zh-CN" sz="2000" dirty="0">
                <a:ea typeface="微软雅黑" panose="020B0503020204020204" pitchFamily="34" charset="-122"/>
              </a:rPr>
              <a:t>, and </a:t>
            </a:r>
            <a:r>
              <a:rPr lang="en-US" altLang="zh-CN" sz="2000" i="1" u="sng" dirty="0">
                <a:solidFill>
                  <a:srgbClr val="C00000"/>
                </a:solidFill>
                <a:ea typeface="微软雅黑" panose="020B0503020204020204" pitchFamily="34" charset="-122"/>
              </a:rPr>
              <a:t>location</a:t>
            </a:r>
            <a:r>
              <a:rPr lang="en-US" altLang="zh-CN" sz="2000" dirty="0">
                <a:ea typeface="微软雅黑" panose="020B0503020204020204" pitchFamily="34" charset="-122"/>
              </a:rPr>
              <a:t> are complex and vary from person to person</a:t>
            </a:r>
            <a:endParaRPr lang="en-US" altLang="zh-CN" sz="2000" dirty="0"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dirty="0">
                <a:ea typeface="微软雅黑" panose="020B0503020204020204" pitchFamily="34" charset="-122"/>
              </a:rPr>
              <a:t>The tumor edge is </a:t>
            </a:r>
            <a:r>
              <a:rPr lang="en-US" altLang="zh-CN" sz="2000" i="1" u="sng" dirty="0">
                <a:solidFill>
                  <a:srgbClr val="C00000"/>
                </a:solidFill>
                <a:ea typeface="微软雅黑" panose="020B0503020204020204" pitchFamily="34" charset="-122"/>
              </a:rPr>
              <a:t>blurred</a:t>
            </a:r>
            <a:r>
              <a:rPr lang="en-US" altLang="zh-CN" sz="2000" dirty="0">
                <a:ea typeface="微软雅黑" panose="020B0503020204020204" pitchFamily="34" charset="-122"/>
              </a:rPr>
              <a:t> and may be adjacent to other organs and blood vessels</a:t>
            </a:r>
            <a:endParaRPr lang="en-US" altLang="zh-CN" sz="2000" dirty="0"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dirty="0">
                <a:ea typeface="微软雅黑" panose="020B0503020204020204" pitchFamily="34" charset="-122"/>
              </a:rPr>
              <a:t>They are exhibit </a:t>
            </a:r>
            <a:r>
              <a:rPr lang="en-US" altLang="zh-CN" sz="2000" i="1" u="sng" dirty="0">
                <a:solidFill>
                  <a:srgbClr val="C00000"/>
                </a:solidFill>
                <a:ea typeface="微软雅黑" panose="020B0503020204020204" pitchFamily="34" charset="-122"/>
              </a:rPr>
              <a:t>grayscale</a:t>
            </a:r>
            <a:r>
              <a:rPr lang="en-US" altLang="zh-CN" sz="2000" dirty="0">
                <a:ea typeface="微软雅黑" panose="020B0503020204020204" pitchFamily="34" charset="-122"/>
              </a:rPr>
              <a:t> values </a:t>
            </a:r>
            <a:r>
              <a:rPr lang="en-US" altLang="zh-CN" sz="2000" i="1" u="sng" dirty="0">
                <a:solidFill>
                  <a:srgbClr val="C00000"/>
                </a:solidFill>
                <a:ea typeface="微软雅黑" panose="020B0503020204020204" pitchFamily="34" charset="-122"/>
              </a:rPr>
              <a:t>similar</a:t>
            </a:r>
            <a:r>
              <a:rPr lang="en-US" altLang="zh-CN" sz="2000" dirty="0">
                <a:ea typeface="微软雅黑" panose="020B0503020204020204" pitchFamily="34" charset="-122"/>
              </a:rPr>
              <a:t> to that of neighboring organs</a:t>
            </a:r>
            <a:endParaRPr lang="en-US" altLang="zh-CN" sz="2000" b="1" dirty="0">
              <a:solidFill>
                <a:srgbClr val="FF0000"/>
              </a:solidFill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dirty="0">
                <a:ea typeface="微软雅黑" panose="020B0503020204020204" pitchFamily="34" charset="-122"/>
              </a:rPr>
              <a:t>There are </a:t>
            </a:r>
            <a:r>
              <a:rPr lang="en-US" altLang="zh-CN" sz="2000" i="1" u="sng" dirty="0">
                <a:solidFill>
                  <a:srgbClr val="C00000"/>
                </a:solidFill>
                <a:ea typeface="微软雅黑" panose="020B0503020204020204" pitchFamily="34" charset="-122"/>
              </a:rPr>
              <a:t>pathological changes</a:t>
            </a:r>
            <a:endParaRPr lang="en-US" altLang="zh-CN" sz="2000" i="1" u="sng" dirty="0">
              <a:solidFill>
                <a:srgbClr val="C00000"/>
              </a:solidFill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dirty="0">
                <a:ea typeface="微软雅黑" panose="020B0503020204020204" pitchFamily="34" charset="-122"/>
              </a:rPr>
              <a:t>The current neural network model has </a:t>
            </a:r>
            <a:r>
              <a:rPr lang="en-US" altLang="zh-CN" sz="2000" i="1" u="sng" dirty="0">
                <a:solidFill>
                  <a:srgbClr val="C00000"/>
                </a:solidFill>
                <a:ea typeface="微软雅黑" panose="020B0503020204020204" pitchFamily="34" charset="-122"/>
              </a:rPr>
              <a:t>a large number of parameters and low robustness</a:t>
            </a:r>
            <a:endParaRPr lang="en-US" altLang="zh-CN" sz="2000" i="1" u="sng" dirty="0">
              <a:solidFill>
                <a:srgbClr val="C00000"/>
              </a:solidFill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zh-CN" altLang="en-US" sz="2000" i="1" u="sng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939344" y="4276149"/>
            <a:ext cx="51845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>
                <a:ea typeface="微软雅黑" panose="020B0503020204020204" pitchFamily="34" charset="-122"/>
              </a:rPr>
              <a:t> Opportunities:</a:t>
            </a:r>
            <a:endParaRPr lang="en-US" altLang="zh-CN" sz="2000" b="1" i="1" dirty="0"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000000"/>
                </a:solidFill>
                <a:ea typeface="微软雅黑" panose="020B0503020204020204" pitchFamily="34" charset="-122"/>
              </a:rPr>
              <a:t>Deep learning techniques are rapidly developing</a:t>
            </a:r>
            <a:endParaRPr lang="en-US" altLang="zh-CN" sz="2000" dirty="0">
              <a:solidFill>
                <a:srgbClr val="000000"/>
              </a:solidFill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000000"/>
                </a:solidFill>
                <a:ea typeface="微软雅黑" panose="020B0503020204020204" pitchFamily="34" charset="-122"/>
              </a:rPr>
              <a:t>We are in the era of </a:t>
            </a:r>
            <a:r>
              <a:rPr lang="en-US" altLang="zh-CN" sz="2000" i="1" u="sng" dirty="0">
                <a:solidFill>
                  <a:srgbClr val="C00000"/>
                </a:solidFill>
                <a:ea typeface="微软雅黑" panose="020B0503020204020204" pitchFamily="34" charset="-122"/>
              </a:rPr>
              <a:t>big data in healthcare</a:t>
            </a:r>
            <a:endParaRPr lang="en-US" altLang="zh-CN" sz="2000" i="1" u="sng" dirty="0">
              <a:solidFill>
                <a:srgbClr val="C00000"/>
              </a:solidFill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dirty="0">
                <a:ea typeface="微软雅黑" panose="020B0503020204020204" pitchFamily="34" charset="-122"/>
              </a:rPr>
              <a:t>Clear </a:t>
            </a:r>
            <a:r>
              <a:rPr lang="en-US" altLang="zh-CN" sz="2000" i="1" u="sng" dirty="0">
                <a:solidFill>
                  <a:srgbClr val="C00000"/>
                </a:solidFill>
                <a:ea typeface="微软雅黑" panose="020B0503020204020204" pitchFamily="34" charset="-122"/>
              </a:rPr>
              <a:t>anatomical contextual information </a:t>
            </a:r>
            <a:r>
              <a:rPr lang="en-US" altLang="zh-CN" sz="2000" dirty="0">
                <a:ea typeface="微软雅黑" panose="020B0503020204020204" pitchFamily="34" charset="-122"/>
              </a:rPr>
              <a:t>from abdominal CT</a:t>
            </a:r>
            <a:endParaRPr lang="en-US" altLang="zh-CN" sz="2000" dirty="0"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dirty="0">
                <a:ea typeface="微软雅黑" panose="020B0503020204020204" pitchFamily="34" charset="-122"/>
              </a:rPr>
              <a:t>The</a:t>
            </a:r>
            <a:r>
              <a:rPr lang="en-US" altLang="zh-CN" sz="2000" i="1" u="sng" dirty="0">
                <a:solidFill>
                  <a:srgbClr val="C00000"/>
                </a:solidFill>
                <a:ea typeface="微软雅黑" panose="020B0503020204020204" pitchFamily="34" charset="-122"/>
              </a:rPr>
              <a:t> powerful computing </a:t>
            </a:r>
            <a:r>
              <a:rPr lang="en-US" altLang="zh-CN" sz="2000" dirty="0">
                <a:ea typeface="微软雅黑" panose="020B0503020204020204" pitchFamily="34" charset="-122"/>
              </a:rPr>
              <a:t>capability can be provided</a:t>
            </a:r>
            <a:endParaRPr lang="en-US" altLang="zh-CN" sz="20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4771" y="836711"/>
            <a:ext cx="2632176" cy="6027687"/>
          </a:xfrm>
          <a:prstGeom prst="rect">
            <a:avLst/>
          </a:prstGeom>
          <a:solidFill>
            <a:srgbClr val="2D73B9"/>
          </a:solidFill>
          <a:ln>
            <a:solidFill>
              <a:srgbClr val="2D73B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4007768" y="2772685"/>
            <a:ext cx="5616625" cy="720002"/>
            <a:chOff x="4871863" y="2780928"/>
            <a:chExt cx="5616625" cy="720002"/>
          </a:xfrm>
        </p:grpSpPr>
        <p:sp>
          <p:nvSpPr>
            <p:cNvPr id="12" name="流程图: 库存数据 53"/>
            <p:cNvSpPr/>
            <p:nvPr/>
          </p:nvSpPr>
          <p:spPr>
            <a:xfrm rot="10800000">
              <a:off x="5448368" y="2781074"/>
              <a:ext cx="5040120" cy="719856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-1" fmla="*/ 1980 w 10313"/>
                <a:gd name="connsiteY0-2" fmla="*/ 0 h 10000"/>
                <a:gd name="connsiteX1-3" fmla="*/ 10313 w 10313"/>
                <a:gd name="connsiteY1-4" fmla="*/ 0 h 10000"/>
                <a:gd name="connsiteX2-5" fmla="*/ 8646 w 10313"/>
                <a:gd name="connsiteY2-6" fmla="*/ 5000 h 10000"/>
                <a:gd name="connsiteX3-7" fmla="*/ 10313 w 10313"/>
                <a:gd name="connsiteY3-8" fmla="*/ 10000 h 10000"/>
                <a:gd name="connsiteX4-9" fmla="*/ 1980 w 10313"/>
                <a:gd name="connsiteY4-10" fmla="*/ 10000 h 10000"/>
                <a:gd name="connsiteX5-11" fmla="*/ 0 w 10313"/>
                <a:gd name="connsiteY5-12" fmla="*/ 5000 h 10000"/>
                <a:gd name="connsiteX6-13" fmla="*/ 1980 w 10313"/>
                <a:gd name="connsiteY6-14" fmla="*/ 0 h 10000"/>
                <a:gd name="connsiteX0-15" fmla="*/ 1980 w 10313"/>
                <a:gd name="connsiteY0-16" fmla="*/ 0 h 10000"/>
                <a:gd name="connsiteX1-17" fmla="*/ 10313 w 10313"/>
                <a:gd name="connsiteY1-18" fmla="*/ 0 h 10000"/>
                <a:gd name="connsiteX2-19" fmla="*/ 8646 w 10313"/>
                <a:gd name="connsiteY2-20" fmla="*/ 5000 h 10000"/>
                <a:gd name="connsiteX3-21" fmla="*/ 10313 w 10313"/>
                <a:gd name="connsiteY3-22" fmla="*/ 10000 h 10000"/>
                <a:gd name="connsiteX4-23" fmla="*/ 1980 w 10313"/>
                <a:gd name="connsiteY4-24" fmla="*/ 10000 h 10000"/>
                <a:gd name="connsiteX5-25" fmla="*/ 0 w 10313"/>
                <a:gd name="connsiteY5-26" fmla="*/ 5000 h 10000"/>
                <a:gd name="connsiteX6-27" fmla="*/ 1980 w 10313"/>
                <a:gd name="connsiteY6-28" fmla="*/ 0 h 10000"/>
                <a:gd name="connsiteX0-29" fmla="*/ 610 w 8943"/>
                <a:gd name="connsiteY0-30" fmla="*/ 0 h 10000"/>
                <a:gd name="connsiteX1-31" fmla="*/ 8943 w 8943"/>
                <a:gd name="connsiteY1-32" fmla="*/ 0 h 10000"/>
                <a:gd name="connsiteX2-33" fmla="*/ 7276 w 8943"/>
                <a:gd name="connsiteY2-34" fmla="*/ 5000 h 10000"/>
                <a:gd name="connsiteX3-35" fmla="*/ 8943 w 8943"/>
                <a:gd name="connsiteY3-36" fmla="*/ 10000 h 10000"/>
                <a:gd name="connsiteX4-37" fmla="*/ 610 w 8943"/>
                <a:gd name="connsiteY4-38" fmla="*/ 10000 h 10000"/>
                <a:gd name="connsiteX5-39" fmla="*/ 86 w 8943"/>
                <a:gd name="connsiteY5-40" fmla="*/ 4824 h 10000"/>
                <a:gd name="connsiteX6-41" fmla="*/ 610 w 8943"/>
                <a:gd name="connsiteY6-42" fmla="*/ 0 h 10000"/>
                <a:gd name="connsiteX0-43" fmla="*/ 682 w 10000"/>
                <a:gd name="connsiteY0-44" fmla="*/ 0 h 10000"/>
                <a:gd name="connsiteX1-45" fmla="*/ 10000 w 10000"/>
                <a:gd name="connsiteY1-46" fmla="*/ 0 h 10000"/>
                <a:gd name="connsiteX2-47" fmla="*/ 8136 w 10000"/>
                <a:gd name="connsiteY2-48" fmla="*/ 5000 h 10000"/>
                <a:gd name="connsiteX3-49" fmla="*/ 10000 w 10000"/>
                <a:gd name="connsiteY3-50" fmla="*/ 10000 h 10000"/>
                <a:gd name="connsiteX4-51" fmla="*/ 682 w 10000"/>
                <a:gd name="connsiteY4-52" fmla="*/ 10000 h 10000"/>
                <a:gd name="connsiteX5-53" fmla="*/ 96 w 10000"/>
                <a:gd name="connsiteY5-54" fmla="*/ 4824 h 10000"/>
                <a:gd name="connsiteX6-55" fmla="*/ 682 w 10000"/>
                <a:gd name="connsiteY6-56" fmla="*/ 0 h 10000"/>
                <a:gd name="connsiteX0-57" fmla="*/ 588 w 9906"/>
                <a:gd name="connsiteY0-58" fmla="*/ 0 h 10000"/>
                <a:gd name="connsiteX1-59" fmla="*/ 9906 w 9906"/>
                <a:gd name="connsiteY1-60" fmla="*/ 0 h 10000"/>
                <a:gd name="connsiteX2-61" fmla="*/ 8042 w 9906"/>
                <a:gd name="connsiteY2-62" fmla="*/ 5000 h 10000"/>
                <a:gd name="connsiteX3-63" fmla="*/ 9906 w 9906"/>
                <a:gd name="connsiteY3-64" fmla="*/ 10000 h 10000"/>
                <a:gd name="connsiteX4-65" fmla="*/ 588 w 9906"/>
                <a:gd name="connsiteY4-66" fmla="*/ 10000 h 10000"/>
                <a:gd name="connsiteX5-67" fmla="*/ 2 w 9906"/>
                <a:gd name="connsiteY5-68" fmla="*/ 4824 h 10000"/>
                <a:gd name="connsiteX6-69" fmla="*/ 588 w 9906"/>
                <a:gd name="connsiteY6-70" fmla="*/ 0 h 10000"/>
                <a:gd name="connsiteX0-71" fmla="*/ 594 w 10000"/>
                <a:gd name="connsiteY0-72" fmla="*/ 0 h 10000"/>
                <a:gd name="connsiteX1-73" fmla="*/ 10000 w 10000"/>
                <a:gd name="connsiteY1-74" fmla="*/ 0 h 10000"/>
                <a:gd name="connsiteX2-75" fmla="*/ 8118 w 10000"/>
                <a:gd name="connsiteY2-76" fmla="*/ 5000 h 10000"/>
                <a:gd name="connsiteX3-77" fmla="*/ 10000 w 10000"/>
                <a:gd name="connsiteY3-78" fmla="*/ 10000 h 10000"/>
                <a:gd name="connsiteX4-79" fmla="*/ 594 w 10000"/>
                <a:gd name="connsiteY4-80" fmla="*/ 10000 h 10000"/>
                <a:gd name="connsiteX5-81" fmla="*/ 2 w 10000"/>
                <a:gd name="connsiteY5-82" fmla="*/ 4824 h 10000"/>
                <a:gd name="connsiteX6-83" fmla="*/ 594 w 10000"/>
                <a:gd name="connsiteY6-84" fmla="*/ 0 h 10000"/>
                <a:gd name="connsiteX0-85" fmla="*/ 592 w 9998"/>
                <a:gd name="connsiteY0-86" fmla="*/ 0 h 10000"/>
                <a:gd name="connsiteX1-87" fmla="*/ 9998 w 9998"/>
                <a:gd name="connsiteY1-88" fmla="*/ 0 h 10000"/>
                <a:gd name="connsiteX2-89" fmla="*/ 8116 w 9998"/>
                <a:gd name="connsiteY2-90" fmla="*/ 5000 h 10000"/>
                <a:gd name="connsiteX3-91" fmla="*/ 9998 w 9998"/>
                <a:gd name="connsiteY3-92" fmla="*/ 10000 h 10000"/>
                <a:gd name="connsiteX4-93" fmla="*/ 592 w 9998"/>
                <a:gd name="connsiteY4-94" fmla="*/ 10000 h 10000"/>
                <a:gd name="connsiteX5-95" fmla="*/ 0 w 9998"/>
                <a:gd name="connsiteY5-96" fmla="*/ 4824 h 10000"/>
                <a:gd name="connsiteX6-97" fmla="*/ 592 w 9998"/>
                <a:gd name="connsiteY6-98" fmla="*/ 0 h 10000"/>
                <a:gd name="connsiteX0-99" fmla="*/ 592 w 10000"/>
                <a:gd name="connsiteY0-100" fmla="*/ 0 h 10000"/>
                <a:gd name="connsiteX1-101" fmla="*/ 10000 w 10000"/>
                <a:gd name="connsiteY1-102" fmla="*/ 0 h 10000"/>
                <a:gd name="connsiteX2-103" fmla="*/ 9575 w 10000"/>
                <a:gd name="connsiteY2-104" fmla="*/ 5353 h 10000"/>
                <a:gd name="connsiteX3-105" fmla="*/ 10000 w 10000"/>
                <a:gd name="connsiteY3-106" fmla="*/ 10000 h 10000"/>
                <a:gd name="connsiteX4-107" fmla="*/ 592 w 10000"/>
                <a:gd name="connsiteY4-108" fmla="*/ 10000 h 10000"/>
                <a:gd name="connsiteX5-109" fmla="*/ 0 w 10000"/>
                <a:gd name="connsiteY5-110" fmla="*/ 4824 h 10000"/>
                <a:gd name="connsiteX6-111" fmla="*/ 592 w 10000"/>
                <a:gd name="connsiteY6-112" fmla="*/ 0 h 10000"/>
                <a:gd name="connsiteX0-113" fmla="*/ 592 w 10000"/>
                <a:gd name="connsiteY0-114" fmla="*/ 0 h 10000"/>
                <a:gd name="connsiteX1-115" fmla="*/ 10000 w 10000"/>
                <a:gd name="connsiteY1-116" fmla="*/ 0 h 10000"/>
                <a:gd name="connsiteX2-117" fmla="*/ 9575 w 10000"/>
                <a:gd name="connsiteY2-118" fmla="*/ 5353 h 10000"/>
                <a:gd name="connsiteX3-119" fmla="*/ 10000 w 10000"/>
                <a:gd name="connsiteY3-120" fmla="*/ 10000 h 10000"/>
                <a:gd name="connsiteX4-121" fmla="*/ 592 w 10000"/>
                <a:gd name="connsiteY4-122" fmla="*/ 10000 h 10000"/>
                <a:gd name="connsiteX5-123" fmla="*/ 0 w 10000"/>
                <a:gd name="connsiteY5-124" fmla="*/ 4824 h 10000"/>
                <a:gd name="connsiteX6-125" fmla="*/ 592 w 10000"/>
                <a:gd name="connsiteY6-126" fmla="*/ 0 h 10000"/>
                <a:gd name="connsiteX0-127" fmla="*/ 592 w 10000"/>
                <a:gd name="connsiteY0-128" fmla="*/ 0 h 10000"/>
                <a:gd name="connsiteX1-129" fmla="*/ 10000 w 10000"/>
                <a:gd name="connsiteY1-130" fmla="*/ 0 h 10000"/>
                <a:gd name="connsiteX2-131" fmla="*/ 9575 w 10000"/>
                <a:gd name="connsiteY2-132" fmla="*/ 5353 h 10000"/>
                <a:gd name="connsiteX3-133" fmla="*/ 10000 w 10000"/>
                <a:gd name="connsiteY3-134" fmla="*/ 10000 h 10000"/>
                <a:gd name="connsiteX4-135" fmla="*/ 592 w 10000"/>
                <a:gd name="connsiteY4-136" fmla="*/ 10000 h 10000"/>
                <a:gd name="connsiteX5-137" fmla="*/ 0 w 10000"/>
                <a:gd name="connsiteY5-138" fmla="*/ 4824 h 10000"/>
                <a:gd name="connsiteX6-139" fmla="*/ 592 w 10000"/>
                <a:gd name="connsiteY6-140" fmla="*/ 0 h 10000"/>
                <a:gd name="connsiteX0-141" fmla="*/ 592 w 10000"/>
                <a:gd name="connsiteY0-142" fmla="*/ 0 h 10000"/>
                <a:gd name="connsiteX1-143" fmla="*/ 10000 w 10000"/>
                <a:gd name="connsiteY1-144" fmla="*/ 0 h 10000"/>
                <a:gd name="connsiteX2-145" fmla="*/ 9575 w 10000"/>
                <a:gd name="connsiteY2-146" fmla="*/ 5353 h 10000"/>
                <a:gd name="connsiteX3-147" fmla="*/ 10000 w 10000"/>
                <a:gd name="connsiteY3-148" fmla="*/ 10000 h 10000"/>
                <a:gd name="connsiteX4-149" fmla="*/ 592 w 10000"/>
                <a:gd name="connsiteY4-150" fmla="*/ 10000 h 10000"/>
                <a:gd name="connsiteX5-151" fmla="*/ 0 w 10000"/>
                <a:gd name="connsiteY5-152" fmla="*/ 4824 h 10000"/>
                <a:gd name="connsiteX6-153" fmla="*/ 592 w 10000"/>
                <a:gd name="connsiteY6-154" fmla="*/ 0 h 10000"/>
                <a:gd name="connsiteX0-155" fmla="*/ 592 w 10000"/>
                <a:gd name="connsiteY0-156" fmla="*/ 0 h 10010"/>
                <a:gd name="connsiteX1-157" fmla="*/ 10000 w 10000"/>
                <a:gd name="connsiteY1-158" fmla="*/ 0 h 10010"/>
                <a:gd name="connsiteX2-159" fmla="*/ 9575 w 10000"/>
                <a:gd name="connsiteY2-160" fmla="*/ 5353 h 10010"/>
                <a:gd name="connsiteX3-161" fmla="*/ 10000 w 10000"/>
                <a:gd name="connsiteY3-162" fmla="*/ 10000 h 10010"/>
                <a:gd name="connsiteX4-163" fmla="*/ 592 w 10000"/>
                <a:gd name="connsiteY4-164" fmla="*/ 10000 h 10010"/>
                <a:gd name="connsiteX5-165" fmla="*/ 0 w 10000"/>
                <a:gd name="connsiteY5-166" fmla="*/ 4824 h 10010"/>
                <a:gd name="connsiteX6-167" fmla="*/ 592 w 10000"/>
                <a:gd name="connsiteY6-168" fmla="*/ 0 h 10010"/>
                <a:gd name="connsiteX0-169" fmla="*/ 592 w 10000"/>
                <a:gd name="connsiteY0-170" fmla="*/ 0 h 10009"/>
                <a:gd name="connsiteX1-171" fmla="*/ 10000 w 10000"/>
                <a:gd name="connsiteY1-172" fmla="*/ 0 h 10009"/>
                <a:gd name="connsiteX2-173" fmla="*/ 9463 w 10000"/>
                <a:gd name="connsiteY2-174" fmla="*/ 5176 h 10009"/>
                <a:gd name="connsiteX3-175" fmla="*/ 10000 w 10000"/>
                <a:gd name="connsiteY3-176" fmla="*/ 10000 h 10009"/>
                <a:gd name="connsiteX4-177" fmla="*/ 592 w 10000"/>
                <a:gd name="connsiteY4-178" fmla="*/ 10000 h 10009"/>
                <a:gd name="connsiteX5-179" fmla="*/ 0 w 10000"/>
                <a:gd name="connsiteY5-180" fmla="*/ 4824 h 10009"/>
                <a:gd name="connsiteX6-181" fmla="*/ 592 w 10000"/>
                <a:gd name="connsiteY6-182" fmla="*/ 0 h 10009"/>
                <a:gd name="connsiteX0-183" fmla="*/ 592 w 10000"/>
                <a:gd name="connsiteY0-184" fmla="*/ 0 h 10008"/>
                <a:gd name="connsiteX1-185" fmla="*/ 10000 w 10000"/>
                <a:gd name="connsiteY1-186" fmla="*/ 0 h 10008"/>
                <a:gd name="connsiteX2-187" fmla="*/ 9431 w 10000"/>
                <a:gd name="connsiteY2-188" fmla="*/ 4911 h 10008"/>
                <a:gd name="connsiteX3-189" fmla="*/ 10000 w 10000"/>
                <a:gd name="connsiteY3-190" fmla="*/ 10000 h 10008"/>
                <a:gd name="connsiteX4-191" fmla="*/ 592 w 10000"/>
                <a:gd name="connsiteY4-192" fmla="*/ 10000 h 10008"/>
                <a:gd name="connsiteX5-193" fmla="*/ 0 w 10000"/>
                <a:gd name="connsiteY5-194" fmla="*/ 4824 h 10008"/>
                <a:gd name="connsiteX6-195" fmla="*/ 592 w 10000"/>
                <a:gd name="connsiteY6-196" fmla="*/ 0 h 100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0000" h="10008">
                  <a:moveTo>
                    <a:pt x="592" y="0"/>
                  </a:moveTo>
                  <a:lnTo>
                    <a:pt x="10000" y="0"/>
                  </a:lnTo>
                  <a:cubicBezTo>
                    <a:pt x="9751" y="0"/>
                    <a:pt x="9431" y="2150"/>
                    <a:pt x="9431" y="4911"/>
                  </a:cubicBezTo>
                  <a:cubicBezTo>
                    <a:pt x="9431" y="7672"/>
                    <a:pt x="9792" y="10176"/>
                    <a:pt x="10000" y="10000"/>
                  </a:cubicBezTo>
                  <a:lnTo>
                    <a:pt x="592" y="10000"/>
                  </a:lnTo>
                  <a:cubicBezTo>
                    <a:pt x="177" y="9823"/>
                    <a:pt x="0" y="7585"/>
                    <a:pt x="0" y="4824"/>
                  </a:cubicBezTo>
                  <a:cubicBezTo>
                    <a:pt x="0" y="2063"/>
                    <a:pt x="239" y="176"/>
                    <a:pt x="59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600"/>
            </a:p>
          </p:txBody>
        </p:sp>
        <p:sp>
          <p:nvSpPr>
            <p:cNvPr id="13" name="矩形 12"/>
            <p:cNvSpPr>
              <a:spLocks noChangeArrowheads="1"/>
            </p:cNvSpPr>
            <p:nvPr/>
          </p:nvSpPr>
          <p:spPr bwMode="auto">
            <a:xfrm>
              <a:off x="5951983" y="2801458"/>
              <a:ext cx="4334941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36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Related work</a:t>
              </a:r>
              <a:endPara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4871863" y="2780928"/>
              <a:ext cx="746185" cy="72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52400" sx="106000" sy="106000" algn="ctr" rotWithShape="0">
                <a:prstClr val="black">
                  <a:alpha val="6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altLang="zh-CN" sz="3600" b="1" dirty="0">
                  <a:ln w="11430"/>
                  <a:solidFill>
                    <a:srgbClr val="7030A0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2</a:t>
              </a:r>
              <a:endParaRPr lang="zh-CN" altLang="en-US" sz="3600" b="1" dirty="0">
                <a:ln w="11430"/>
                <a:solidFill>
                  <a:srgbClr val="7030A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007768" y="4221088"/>
            <a:ext cx="5616625" cy="720002"/>
            <a:chOff x="4879767" y="4005064"/>
            <a:chExt cx="5616625" cy="720002"/>
          </a:xfrm>
        </p:grpSpPr>
        <p:sp>
          <p:nvSpPr>
            <p:cNvPr id="15" name="流程图: 库存数据 53"/>
            <p:cNvSpPr/>
            <p:nvPr/>
          </p:nvSpPr>
          <p:spPr>
            <a:xfrm rot="10800000">
              <a:off x="5456272" y="4005210"/>
              <a:ext cx="5040120" cy="719856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-1" fmla="*/ 1980 w 10313"/>
                <a:gd name="connsiteY0-2" fmla="*/ 0 h 10000"/>
                <a:gd name="connsiteX1-3" fmla="*/ 10313 w 10313"/>
                <a:gd name="connsiteY1-4" fmla="*/ 0 h 10000"/>
                <a:gd name="connsiteX2-5" fmla="*/ 8646 w 10313"/>
                <a:gd name="connsiteY2-6" fmla="*/ 5000 h 10000"/>
                <a:gd name="connsiteX3-7" fmla="*/ 10313 w 10313"/>
                <a:gd name="connsiteY3-8" fmla="*/ 10000 h 10000"/>
                <a:gd name="connsiteX4-9" fmla="*/ 1980 w 10313"/>
                <a:gd name="connsiteY4-10" fmla="*/ 10000 h 10000"/>
                <a:gd name="connsiteX5-11" fmla="*/ 0 w 10313"/>
                <a:gd name="connsiteY5-12" fmla="*/ 5000 h 10000"/>
                <a:gd name="connsiteX6-13" fmla="*/ 1980 w 10313"/>
                <a:gd name="connsiteY6-14" fmla="*/ 0 h 10000"/>
                <a:gd name="connsiteX0-15" fmla="*/ 1980 w 10313"/>
                <a:gd name="connsiteY0-16" fmla="*/ 0 h 10000"/>
                <a:gd name="connsiteX1-17" fmla="*/ 10313 w 10313"/>
                <a:gd name="connsiteY1-18" fmla="*/ 0 h 10000"/>
                <a:gd name="connsiteX2-19" fmla="*/ 8646 w 10313"/>
                <a:gd name="connsiteY2-20" fmla="*/ 5000 h 10000"/>
                <a:gd name="connsiteX3-21" fmla="*/ 10313 w 10313"/>
                <a:gd name="connsiteY3-22" fmla="*/ 10000 h 10000"/>
                <a:gd name="connsiteX4-23" fmla="*/ 1980 w 10313"/>
                <a:gd name="connsiteY4-24" fmla="*/ 10000 h 10000"/>
                <a:gd name="connsiteX5-25" fmla="*/ 0 w 10313"/>
                <a:gd name="connsiteY5-26" fmla="*/ 5000 h 10000"/>
                <a:gd name="connsiteX6-27" fmla="*/ 1980 w 10313"/>
                <a:gd name="connsiteY6-28" fmla="*/ 0 h 10000"/>
                <a:gd name="connsiteX0-29" fmla="*/ 610 w 8943"/>
                <a:gd name="connsiteY0-30" fmla="*/ 0 h 10000"/>
                <a:gd name="connsiteX1-31" fmla="*/ 8943 w 8943"/>
                <a:gd name="connsiteY1-32" fmla="*/ 0 h 10000"/>
                <a:gd name="connsiteX2-33" fmla="*/ 7276 w 8943"/>
                <a:gd name="connsiteY2-34" fmla="*/ 5000 h 10000"/>
                <a:gd name="connsiteX3-35" fmla="*/ 8943 w 8943"/>
                <a:gd name="connsiteY3-36" fmla="*/ 10000 h 10000"/>
                <a:gd name="connsiteX4-37" fmla="*/ 610 w 8943"/>
                <a:gd name="connsiteY4-38" fmla="*/ 10000 h 10000"/>
                <a:gd name="connsiteX5-39" fmla="*/ 86 w 8943"/>
                <a:gd name="connsiteY5-40" fmla="*/ 4824 h 10000"/>
                <a:gd name="connsiteX6-41" fmla="*/ 610 w 8943"/>
                <a:gd name="connsiteY6-42" fmla="*/ 0 h 10000"/>
                <a:gd name="connsiteX0-43" fmla="*/ 682 w 10000"/>
                <a:gd name="connsiteY0-44" fmla="*/ 0 h 10000"/>
                <a:gd name="connsiteX1-45" fmla="*/ 10000 w 10000"/>
                <a:gd name="connsiteY1-46" fmla="*/ 0 h 10000"/>
                <a:gd name="connsiteX2-47" fmla="*/ 8136 w 10000"/>
                <a:gd name="connsiteY2-48" fmla="*/ 5000 h 10000"/>
                <a:gd name="connsiteX3-49" fmla="*/ 10000 w 10000"/>
                <a:gd name="connsiteY3-50" fmla="*/ 10000 h 10000"/>
                <a:gd name="connsiteX4-51" fmla="*/ 682 w 10000"/>
                <a:gd name="connsiteY4-52" fmla="*/ 10000 h 10000"/>
                <a:gd name="connsiteX5-53" fmla="*/ 96 w 10000"/>
                <a:gd name="connsiteY5-54" fmla="*/ 4824 h 10000"/>
                <a:gd name="connsiteX6-55" fmla="*/ 682 w 10000"/>
                <a:gd name="connsiteY6-56" fmla="*/ 0 h 10000"/>
                <a:gd name="connsiteX0-57" fmla="*/ 588 w 9906"/>
                <a:gd name="connsiteY0-58" fmla="*/ 0 h 10000"/>
                <a:gd name="connsiteX1-59" fmla="*/ 9906 w 9906"/>
                <a:gd name="connsiteY1-60" fmla="*/ 0 h 10000"/>
                <a:gd name="connsiteX2-61" fmla="*/ 8042 w 9906"/>
                <a:gd name="connsiteY2-62" fmla="*/ 5000 h 10000"/>
                <a:gd name="connsiteX3-63" fmla="*/ 9906 w 9906"/>
                <a:gd name="connsiteY3-64" fmla="*/ 10000 h 10000"/>
                <a:gd name="connsiteX4-65" fmla="*/ 588 w 9906"/>
                <a:gd name="connsiteY4-66" fmla="*/ 10000 h 10000"/>
                <a:gd name="connsiteX5-67" fmla="*/ 2 w 9906"/>
                <a:gd name="connsiteY5-68" fmla="*/ 4824 h 10000"/>
                <a:gd name="connsiteX6-69" fmla="*/ 588 w 9906"/>
                <a:gd name="connsiteY6-70" fmla="*/ 0 h 10000"/>
                <a:gd name="connsiteX0-71" fmla="*/ 594 w 10000"/>
                <a:gd name="connsiteY0-72" fmla="*/ 0 h 10000"/>
                <a:gd name="connsiteX1-73" fmla="*/ 10000 w 10000"/>
                <a:gd name="connsiteY1-74" fmla="*/ 0 h 10000"/>
                <a:gd name="connsiteX2-75" fmla="*/ 8118 w 10000"/>
                <a:gd name="connsiteY2-76" fmla="*/ 5000 h 10000"/>
                <a:gd name="connsiteX3-77" fmla="*/ 10000 w 10000"/>
                <a:gd name="connsiteY3-78" fmla="*/ 10000 h 10000"/>
                <a:gd name="connsiteX4-79" fmla="*/ 594 w 10000"/>
                <a:gd name="connsiteY4-80" fmla="*/ 10000 h 10000"/>
                <a:gd name="connsiteX5-81" fmla="*/ 2 w 10000"/>
                <a:gd name="connsiteY5-82" fmla="*/ 4824 h 10000"/>
                <a:gd name="connsiteX6-83" fmla="*/ 594 w 10000"/>
                <a:gd name="connsiteY6-84" fmla="*/ 0 h 10000"/>
                <a:gd name="connsiteX0-85" fmla="*/ 592 w 9998"/>
                <a:gd name="connsiteY0-86" fmla="*/ 0 h 10000"/>
                <a:gd name="connsiteX1-87" fmla="*/ 9998 w 9998"/>
                <a:gd name="connsiteY1-88" fmla="*/ 0 h 10000"/>
                <a:gd name="connsiteX2-89" fmla="*/ 8116 w 9998"/>
                <a:gd name="connsiteY2-90" fmla="*/ 5000 h 10000"/>
                <a:gd name="connsiteX3-91" fmla="*/ 9998 w 9998"/>
                <a:gd name="connsiteY3-92" fmla="*/ 10000 h 10000"/>
                <a:gd name="connsiteX4-93" fmla="*/ 592 w 9998"/>
                <a:gd name="connsiteY4-94" fmla="*/ 10000 h 10000"/>
                <a:gd name="connsiteX5-95" fmla="*/ 0 w 9998"/>
                <a:gd name="connsiteY5-96" fmla="*/ 4824 h 10000"/>
                <a:gd name="connsiteX6-97" fmla="*/ 592 w 9998"/>
                <a:gd name="connsiteY6-98" fmla="*/ 0 h 10000"/>
                <a:gd name="connsiteX0-99" fmla="*/ 592 w 10000"/>
                <a:gd name="connsiteY0-100" fmla="*/ 0 h 10000"/>
                <a:gd name="connsiteX1-101" fmla="*/ 10000 w 10000"/>
                <a:gd name="connsiteY1-102" fmla="*/ 0 h 10000"/>
                <a:gd name="connsiteX2-103" fmla="*/ 9575 w 10000"/>
                <a:gd name="connsiteY2-104" fmla="*/ 5353 h 10000"/>
                <a:gd name="connsiteX3-105" fmla="*/ 10000 w 10000"/>
                <a:gd name="connsiteY3-106" fmla="*/ 10000 h 10000"/>
                <a:gd name="connsiteX4-107" fmla="*/ 592 w 10000"/>
                <a:gd name="connsiteY4-108" fmla="*/ 10000 h 10000"/>
                <a:gd name="connsiteX5-109" fmla="*/ 0 w 10000"/>
                <a:gd name="connsiteY5-110" fmla="*/ 4824 h 10000"/>
                <a:gd name="connsiteX6-111" fmla="*/ 592 w 10000"/>
                <a:gd name="connsiteY6-112" fmla="*/ 0 h 10000"/>
                <a:gd name="connsiteX0-113" fmla="*/ 592 w 10000"/>
                <a:gd name="connsiteY0-114" fmla="*/ 0 h 10000"/>
                <a:gd name="connsiteX1-115" fmla="*/ 10000 w 10000"/>
                <a:gd name="connsiteY1-116" fmla="*/ 0 h 10000"/>
                <a:gd name="connsiteX2-117" fmla="*/ 9575 w 10000"/>
                <a:gd name="connsiteY2-118" fmla="*/ 5353 h 10000"/>
                <a:gd name="connsiteX3-119" fmla="*/ 10000 w 10000"/>
                <a:gd name="connsiteY3-120" fmla="*/ 10000 h 10000"/>
                <a:gd name="connsiteX4-121" fmla="*/ 592 w 10000"/>
                <a:gd name="connsiteY4-122" fmla="*/ 10000 h 10000"/>
                <a:gd name="connsiteX5-123" fmla="*/ 0 w 10000"/>
                <a:gd name="connsiteY5-124" fmla="*/ 4824 h 10000"/>
                <a:gd name="connsiteX6-125" fmla="*/ 592 w 10000"/>
                <a:gd name="connsiteY6-126" fmla="*/ 0 h 10000"/>
                <a:gd name="connsiteX0-127" fmla="*/ 592 w 10000"/>
                <a:gd name="connsiteY0-128" fmla="*/ 0 h 10000"/>
                <a:gd name="connsiteX1-129" fmla="*/ 10000 w 10000"/>
                <a:gd name="connsiteY1-130" fmla="*/ 0 h 10000"/>
                <a:gd name="connsiteX2-131" fmla="*/ 9575 w 10000"/>
                <a:gd name="connsiteY2-132" fmla="*/ 5353 h 10000"/>
                <a:gd name="connsiteX3-133" fmla="*/ 10000 w 10000"/>
                <a:gd name="connsiteY3-134" fmla="*/ 10000 h 10000"/>
                <a:gd name="connsiteX4-135" fmla="*/ 592 w 10000"/>
                <a:gd name="connsiteY4-136" fmla="*/ 10000 h 10000"/>
                <a:gd name="connsiteX5-137" fmla="*/ 0 w 10000"/>
                <a:gd name="connsiteY5-138" fmla="*/ 4824 h 10000"/>
                <a:gd name="connsiteX6-139" fmla="*/ 592 w 10000"/>
                <a:gd name="connsiteY6-140" fmla="*/ 0 h 10000"/>
                <a:gd name="connsiteX0-141" fmla="*/ 592 w 10000"/>
                <a:gd name="connsiteY0-142" fmla="*/ 0 h 10000"/>
                <a:gd name="connsiteX1-143" fmla="*/ 10000 w 10000"/>
                <a:gd name="connsiteY1-144" fmla="*/ 0 h 10000"/>
                <a:gd name="connsiteX2-145" fmla="*/ 9575 w 10000"/>
                <a:gd name="connsiteY2-146" fmla="*/ 5353 h 10000"/>
                <a:gd name="connsiteX3-147" fmla="*/ 10000 w 10000"/>
                <a:gd name="connsiteY3-148" fmla="*/ 10000 h 10000"/>
                <a:gd name="connsiteX4-149" fmla="*/ 592 w 10000"/>
                <a:gd name="connsiteY4-150" fmla="*/ 10000 h 10000"/>
                <a:gd name="connsiteX5-151" fmla="*/ 0 w 10000"/>
                <a:gd name="connsiteY5-152" fmla="*/ 4824 h 10000"/>
                <a:gd name="connsiteX6-153" fmla="*/ 592 w 10000"/>
                <a:gd name="connsiteY6-154" fmla="*/ 0 h 10000"/>
                <a:gd name="connsiteX0-155" fmla="*/ 592 w 10000"/>
                <a:gd name="connsiteY0-156" fmla="*/ 0 h 10010"/>
                <a:gd name="connsiteX1-157" fmla="*/ 10000 w 10000"/>
                <a:gd name="connsiteY1-158" fmla="*/ 0 h 10010"/>
                <a:gd name="connsiteX2-159" fmla="*/ 9575 w 10000"/>
                <a:gd name="connsiteY2-160" fmla="*/ 5353 h 10010"/>
                <a:gd name="connsiteX3-161" fmla="*/ 10000 w 10000"/>
                <a:gd name="connsiteY3-162" fmla="*/ 10000 h 10010"/>
                <a:gd name="connsiteX4-163" fmla="*/ 592 w 10000"/>
                <a:gd name="connsiteY4-164" fmla="*/ 10000 h 10010"/>
                <a:gd name="connsiteX5-165" fmla="*/ 0 w 10000"/>
                <a:gd name="connsiteY5-166" fmla="*/ 4824 h 10010"/>
                <a:gd name="connsiteX6-167" fmla="*/ 592 w 10000"/>
                <a:gd name="connsiteY6-168" fmla="*/ 0 h 10010"/>
                <a:gd name="connsiteX0-169" fmla="*/ 592 w 10000"/>
                <a:gd name="connsiteY0-170" fmla="*/ 0 h 10009"/>
                <a:gd name="connsiteX1-171" fmla="*/ 10000 w 10000"/>
                <a:gd name="connsiteY1-172" fmla="*/ 0 h 10009"/>
                <a:gd name="connsiteX2-173" fmla="*/ 9463 w 10000"/>
                <a:gd name="connsiteY2-174" fmla="*/ 5176 h 10009"/>
                <a:gd name="connsiteX3-175" fmla="*/ 10000 w 10000"/>
                <a:gd name="connsiteY3-176" fmla="*/ 10000 h 10009"/>
                <a:gd name="connsiteX4-177" fmla="*/ 592 w 10000"/>
                <a:gd name="connsiteY4-178" fmla="*/ 10000 h 10009"/>
                <a:gd name="connsiteX5-179" fmla="*/ 0 w 10000"/>
                <a:gd name="connsiteY5-180" fmla="*/ 4824 h 10009"/>
                <a:gd name="connsiteX6-181" fmla="*/ 592 w 10000"/>
                <a:gd name="connsiteY6-182" fmla="*/ 0 h 10009"/>
                <a:gd name="connsiteX0-183" fmla="*/ 592 w 10000"/>
                <a:gd name="connsiteY0-184" fmla="*/ 0 h 10008"/>
                <a:gd name="connsiteX1-185" fmla="*/ 10000 w 10000"/>
                <a:gd name="connsiteY1-186" fmla="*/ 0 h 10008"/>
                <a:gd name="connsiteX2-187" fmla="*/ 9431 w 10000"/>
                <a:gd name="connsiteY2-188" fmla="*/ 4911 h 10008"/>
                <a:gd name="connsiteX3-189" fmla="*/ 10000 w 10000"/>
                <a:gd name="connsiteY3-190" fmla="*/ 10000 h 10008"/>
                <a:gd name="connsiteX4-191" fmla="*/ 592 w 10000"/>
                <a:gd name="connsiteY4-192" fmla="*/ 10000 h 10008"/>
                <a:gd name="connsiteX5-193" fmla="*/ 0 w 10000"/>
                <a:gd name="connsiteY5-194" fmla="*/ 4824 h 10008"/>
                <a:gd name="connsiteX6-195" fmla="*/ 592 w 10000"/>
                <a:gd name="connsiteY6-196" fmla="*/ 0 h 100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0000" h="10008">
                  <a:moveTo>
                    <a:pt x="592" y="0"/>
                  </a:moveTo>
                  <a:lnTo>
                    <a:pt x="10000" y="0"/>
                  </a:lnTo>
                  <a:cubicBezTo>
                    <a:pt x="9751" y="0"/>
                    <a:pt x="9431" y="2150"/>
                    <a:pt x="9431" y="4911"/>
                  </a:cubicBezTo>
                  <a:cubicBezTo>
                    <a:pt x="9431" y="7672"/>
                    <a:pt x="9792" y="10176"/>
                    <a:pt x="10000" y="10000"/>
                  </a:cubicBezTo>
                  <a:lnTo>
                    <a:pt x="592" y="10000"/>
                  </a:lnTo>
                  <a:cubicBezTo>
                    <a:pt x="177" y="9823"/>
                    <a:pt x="0" y="7585"/>
                    <a:pt x="0" y="4824"/>
                  </a:cubicBezTo>
                  <a:cubicBezTo>
                    <a:pt x="0" y="2063"/>
                    <a:pt x="239" y="176"/>
                    <a:pt x="59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600"/>
            </a:p>
          </p:txBody>
        </p:sp>
        <p:sp>
          <p:nvSpPr>
            <p:cNvPr id="16" name="矩形 15"/>
            <p:cNvSpPr>
              <a:spLocks noChangeArrowheads="1"/>
            </p:cNvSpPr>
            <p:nvPr/>
          </p:nvSpPr>
          <p:spPr bwMode="auto">
            <a:xfrm>
              <a:off x="5880415" y="4070845"/>
              <a:ext cx="4471961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3600" b="1" dirty="0">
                  <a:solidFill>
                    <a:schemeClr val="bg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Method</a:t>
              </a:r>
              <a:endParaRPr lang="zh-CN" altLang="en-US" sz="3600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4879767" y="4005064"/>
              <a:ext cx="746185" cy="72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52400" sx="106000" sy="106000" algn="ctr" rotWithShape="0">
                <a:prstClr val="black">
                  <a:alpha val="6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altLang="zh-CN" sz="3600" b="1" dirty="0">
                  <a:ln w="11430">
                    <a:solidFill>
                      <a:srgbClr val="00B050"/>
                    </a:solidFill>
                  </a:ln>
                  <a:solidFill>
                    <a:srgbClr val="00B050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3</a:t>
              </a:r>
              <a:endParaRPr lang="zh-CN" altLang="en-US" sz="3600" b="1" dirty="0">
                <a:ln w="1143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007768" y="5723882"/>
            <a:ext cx="5616625" cy="720002"/>
            <a:chOff x="4439815" y="5373070"/>
            <a:chExt cx="5176673" cy="720002"/>
          </a:xfrm>
        </p:grpSpPr>
        <p:sp>
          <p:nvSpPr>
            <p:cNvPr id="18" name="流程图: 库存数据 53"/>
            <p:cNvSpPr/>
            <p:nvPr/>
          </p:nvSpPr>
          <p:spPr>
            <a:xfrm rot="10800000">
              <a:off x="5016320" y="5373216"/>
              <a:ext cx="4600168" cy="719856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-1" fmla="*/ 1980 w 10313"/>
                <a:gd name="connsiteY0-2" fmla="*/ 0 h 10000"/>
                <a:gd name="connsiteX1-3" fmla="*/ 10313 w 10313"/>
                <a:gd name="connsiteY1-4" fmla="*/ 0 h 10000"/>
                <a:gd name="connsiteX2-5" fmla="*/ 8646 w 10313"/>
                <a:gd name="connsiteY2-6" fmla="*/ 5000 h 10000"/>
                <a:gd name="connsiteX3-7" fmla="*/ 10313 w 10313"/>
                <a:gd name="connsiteY3-8" fmla="*/ 10000 h 10000"/>
                <a:gd name="connsiteX4-9" fmla="*/ 1980 w 10313"/>
                <a:gd name="connsiteY4-10" fmla="*/ 10000 h 10000"/>
                <a:gd name="connsiteX5-11" fmla="*/ 0 w 10313"/>
                <a:gd name="connsiteY5-12" fmla="*/ 5000 h 10000"/>
                <a:gd name="connsiteX6-13" fmla="*/ 1980 w 10313"/>
                <a:gd name="connsiteY6-14" fmla="*/ 0 h 10000"/>
                <a:gd name="connsiteX0-15" fmla="*/ 1980 w 10313"/>
                <a:gd name="connsiteY0-16" fmla="*/ 0 h 10000"/>
                <a:gd name="connsiteX1-17" fmla="*/ 10313 w 10313"/>
                <a:gd name="connsiteY1-18" fmla="*/ 0 h 10000"/>
                <a:gd name="connsiteX2-19" fmla="*/ 8646 w 10313"/>
                <a:gd name="connsiteY2-20" fmla="*/ 5000 h 10000"/>
                <a:gd name="connsiteX3-21" fmla="*/ 10313 w 10313"/>
                <a:gd name="connsiteY3-22" fmla="*/ 10000 h 10000"/>
                <a:gd name="connsiteX4-23" fmla="*/ 1980 w 10313"/>
                <a:gd name="connsiteY4-24" fmla="*/ 10000 h 10000"/>
                <a:gd name="connsiteX5-25" fmla="*/ 0 w 10313"/>
                <a:gd name="connsiteY5-26" fmla="*/ 5000 h 10000"/>
                <a:gd name="connsiteX6-27" fmla="*/ 1980 w 10313"/>
                <a:gd name="connsiteY6-28" fmla="*/ 0 h 10000"/>
                <a:gd name="connsiteX0-29" fmla="*/ 610 w 8943"/>
                <a:gd name="connsiteY0-30" fmla="*/ 0 h 10000"/>
                <a:gd name="connsiteX1-31" fmla="*/ 8943 w 8943"/>
                <a:gd name="connsiteY1-32" fmla="*/ 0 h 10000"/>
                <a:gd name="connsiteX2-33" fmla="*/ 7276 w 8943"/>
                <a:gd name="connsiteY2-34" fmla="*/ 5000 h 10000"/>
                <a:gd name="connsiteX3-35" fmla="*/ 8943 w 8943"/>
                <a:gd name="connsiteY3-36" fmla="*/ 10000 h 10000"/>
                <a:gd name="connsiteX4-37" fmla="*/ 610 w 8943"/>
                <a:gd name="connsiteY4-38" fmla="*/ 10000 h 10000"/>
                <a:gd name="connsiteX5-39" fmla="*/ 86 w 8943"/>
                <a:gd name="connsiteY5-40" fmla="*/ 4824 h 10000"/>
                <a:gd name="connsiteX6-41" fmla="*/ 610 w 8943"/>
                <a:gd name="connsiteY6-42" fmla="*/ 0 h 10000"/>
                <a:gd name="connsiteX0-43" fmla="*/ 682 w 10000"/>
                <a:gd name="connsiteY0-44" fmla="*/ 0 h 10000"/>
                <a:gd name="connsiteX1-45" fmla="*/ 10000 w 10000"/>
                <a:gd name="connsiteY1-46" fmla="*/ 0 h 10000"/>
                <a:gd name="connsiteX2-47" fmla="*/ 8136 w 10000"/>
                <a:gd name="connsiteY2-48" fmla="*/ 5000 h 10000"/>
                <a:gd name="connsiteX3-49" fmla="*/ 10000 w 10000"/>
                <a:gd name="connsiteY3-50" fmla="*/ 10000 h 10000"/>
                <a:gd name="connsiteX4-51" fmla="*/ 682 w 10000"/>
                <a:gd name="connsiteY4-52" fmla="*/ 10000 h 10000"/>
                <a:gd name="connsiteX5-53" fmla="*/ 96 w 10000"/>
                <a:gd name="connsiteY5-54" fmla="*/ 4824 h 10000"/>
                <a:gd name="connsiteX6-55" fmla="*/ 682 w 10000"/>
                <a:gd name="connsiteY6-56" fmla="*/ 0 h 10000"/>
                <a:gd name="connsiteX0-57" fmla="*/ 588 w 9906"/>
                <a:gd name="connsiteY0-58" fmla="*/ 0 h 10000"/>
                <a:gd name="connsiteX1-59" fmla="*/ 9906 w 9906"/>
                <a:gd name="connsiteY1-60" fmla="*/ 0 h 10000"/>
                <a:gd name="connsiteX2-61" fmla="*/ 8042 w 9906"/>
                <a:gd name="connsiteY2-62" fmla="*/ 5000 h 10000"/>
                <a:gd name="connsiteX3-63" fmla="*/ 9906 w 9906"/>
                <a:gd name="connsiteY3-64" fmla="*/ 10000 h 10000"/>
                <a:gd name="connsiteX4-65" fmla="*/ 588 w 9906"/>
                <a:gd name="connsiteY4-66" fmla="*/ 10000 h 10000"/>
                <a:gd name="connsiteX5-67" fmla="*/ 2 w 9906"/>
                <a:gd name="connsiteY5-68" fmla="*/ 4824 h 10000"/>
                <a:gd name="connsiteX6-69" fmla="*/ 588 w 9906"/>
                <a:gd name="connsiteY6-70" fmla="*/ 0 h 10000"/>
                <a:gd name="connsiteX0-71" fmla="*/ 594 w 10000"/>
                <a:gd name="connsiteY0-72" fmla="*/ 0 h 10000"/>
                <a:gd name="connsiteX1-73" fmla="*/ 10000 w 10000"/>
                <a:gd name="connsiteY1-74" fmla="*/ 0 h 10000"/>
                <a:gd name="connsiteX2-75" fmla="*/ 8118 w 10000"/>
                <a:gd name="connsiteY2-76" fmla="*/ 5000 h 10000"/>
                <a:gd name="connsiteX3-77" fmla="*/ 10000 w 10000"/>
                <a:gd name="connsiteY3-78" fmla="*/ 10000 h 10000"/>
                <a:gd name="connsiteX4-79" fmla="*/ 594 w 10000"/>
                <a:gd name="connsiteY4-80" fmla="*/ 10000 h 10000"/>
                <a:gd name="connsiteX5-81" fmla="*/ 2 w 10000"/>
                <a:gd name="connsiteY5-82" fmla="*/ 4824 h 10000"/>
                <a:gd name="connsiteX6-83" fmla="*/ 594 w 10000"/>
                <a:gd name="connsiteY6-84" fmla="*/ 0 h 10000"/>
                <a:gd name="connsiteX0-85" fmla="*/ 592 w 9998"/>
                <a:gd name="connsiteY0-86" fmla="*/ 0 h 10000"/>
                <a:gd name="connsiteX1-87" fmla="*/ 9998 w 9998"/>
                <a:gd name="connsiteY1-88" fmla="*/ 0 h 10000"/>
                <a:gd name="connsiteX2-89" fmla="*/ 8116 w 9998"/>
                <a:gd name="connsiteY2-90" fmla="*/ 5000 h 10000"/>
                <a:gd name="connsiteX3-91" fmla="*/ 9998 w 9998"/>
                <a:gd name="connsiteY3-92" fmla="*/ 10000 h 10000"/>
                <a:gd name="connsiteX4-93" fmla="*/ 592 w 9998"/>
                <a:gd name="connsiteY4-94" fmla="*/ 10000 h 10000"/>
                <a:gd name="connsiteX5-95" fmla="*/ 0 w 9998"/>
                <a:gd name="connsiteY5-96" fmla="*/ 4824 h 10000"/>
                <a:gd name="connsiteX6-97" fmla="*/ 592 w 9998"/>
                <a:gd name="connsiteY6-98" fmla="*/ 0 h 10000"/>
                <a:gd name="connsiteX0-99" fmla="*/ 592 w 10000"/>
                <a:gd name="connsiteY0-100" fmla="*/ 0 h 10000"/>
                <a:gd name="connsiteX1-101" fmla="*/ 10000 w 10000"/>
                <a:gd name="connsiteY1-102" fmla="*/ 0 h 10000"/>
                <a:gd name="connsiteX2-103" fmla="*/ 9575 w 10000"/>
                <a:gd name="connsiteY2-104" fmla="*/ 5353 h 10000"/>
                <a:gd name="connsiteX3-105" fmla="*/ 10000 w 10000"/>
                <a:gd name="connsiteY3-106" fmla="*/ 10000 h 10000"/>
                <a:gd name="connsiteX4-107" fmla="*/ 592 w 10000"/>
                <a:gd name="connsiteY4-108" fmla="*/ 10000 h 10000"/>
                <a:gd name="connsiteX5-109" fmla="*/ 0 w 10000"/>
                <a:gd name="connsiteY5-110" fmla="*/ 4824 h 10000"/>
                <a:gd name="connsiteX6-111" fmla="*/ 592 w 10000"/>
                <a:gd name="connsiteY6-112" fmla="*/ 0 h 10000"/>
                <a:gd name="connsiteX0-113" fmla="*/ 592 w 10000"/>
                <a:gd name="connsiteY0-114" fmla="*/ 0 h 10000"/>
                <a:gd name="connsiteX1-115" fmla="*/ 10000 w 10000"/>
                <a:gd name="connsiteY1-116" fmla="*/ 0 h 10000"/>
                <a:gd name="connsiteX2-117" fmla="*/ 9575 w 10000"/>
                <a:gd name="connsiteY2-118" fmla="*/ 5353 h 10000"/>
                <a:gd name="connsiteX3-119" fmla="*/ 10000 w 10000"/>
                <a:gd name="connsiteY3-120" fmla="*/ 10000 h 10000"/>
                <a:gd name="connsiteX4-121" fmla="*/ 592 w 10000"/>
                <a:gd name="connsiteY4-122" fmla="*/ 10000 h 10000"/>
                <a:gd name="connsiteX5-123" fmla="*/ 0 w 10000"/>
                <a:gd name="connsiteY5-124" fmla="*/ 4824 h 10000"/>
                <a:gd name="connsiteX6-125" fmla="*/ 592 w 10000"/>
                <a:gd name="connsiteY6-126" fmla="*/ 0 h 10000"/>
                <a:gd name="connsiteX0-127" fmla="*/ 592 w 10000"/>
                <a:gd name="connsiteY0-128" fmla="*/ 0 h 10000"/>
                <a:gd name="connsiteX1-129" fmla="*/ 10000 w 10000"/>
                <a:gd name="connsiteY1-130" fmla="*/ 0 h 10000"/>
                <a:gd name="connsiteX2-131" fmla="*/ 9575 w 10000"/>
                <a:gd name="connsiteY2-132" fmla="*/ 5353 h 10000"/>
                <a:gd name="connsiteX3-133" fmla="*/ 10000 w 10000"/>
                <a:gd name="connsiteY3-134" fmla="*/ 10000 h 10000"/>
                <a:gd name="connsiteX4-135" fmla="*/ 592 w 10000"/>
                <a:gd name="connsiteY4-136" fmla="*/ 10000 h 10000"/>
                <a:gd name="connsiteX5-137" fmla="*/ 0 w 10000"/>
                <a:gd name="connsiteY5-138" fmla="*/ 4824 h 10000"/>
                <a:gd name="connsiteX6-139" fmla="*/ 592 w 10000"/>
                <a:gd name="connsiteY6-140" fmla="*/ 0 h 10000"/>
                <a:gd name="connsiteX0-141" fmla="*/ 592 w 10000"/>
                <a:gd name="connsiteY0-142" fmla="*/ 0 h 10000"/>
                <a:gd name="connsiteX1-143" fmla="*/ 10000 w 10000"/>
                <a:gd name="connsiteY1-144" fmla="*/ 0 h 10000"/>
                <a:gd name="connsiteX2-145" fmla="*/ 9575 w 10000"/>
                <a:gd name="connsiteY2-146" fmla="*/ 5353 h 10000"/>
                <a:gd name="connsiteX3-147" fmla="*/ 10000 w 10000"/>
                <a:gd name="connsiteY3-148" fmla="*/ 10000 h 10000"/>
                <a:gd name="connsiteX4-149" fmla="*/ 592 w 10000"/>
                <a:gd name="connsiteY4-150" fmla="*/ 10000 h 10000"/>
                <a:gd name="connsiteX5-151" fmla="*/ 0 w 10000"/>
                <a:gd name="connsiteY5-152" fmla="*/ 4824 h 10000"/>
                <a:gd name="connsiteX6-153" fmla="*/ 592 w 10000"/>
                <a:gd name="connsiteY6-154" fmla="*/ 0 h 10000"/>
                <a:gd name="connsiteX0-155" fmla="*/ 592 w 10000"/>
                <a:gd name="connsiteY0-156" fmla="*/ 0 h 10010"/>
                <a:gd name="connsiteX1-157" fmla="*/ 10000 w 10000"/>
                <a:gd name="connsiteY1-158" fmla="*/ 0 h 10010"/>
                <a:gd name="connsiteX2-159" fmla="*/ 9575 w 10000"/>
                <a:gd name="connsiteY2-160" fmla="*/ 5353 h 10010"/>
                <a:gd name="connsiteX3-161" fmla="*/ 10000 w 10000"/>
                <a:gd name="connsiteY3-162" fmla="*/ 10000 h 10010"/>
                <a:gd name="connsiteX4-163" fmla="*/ 592 w 10000"/>
                <a:gd name="connsiteY4-164" fmla="*/ 10000 h 10010"/>
                <a:gd name="connsiteX5-165" fmla="*/ 0 w 10000"/>
                <a:gd name="connsiteY5-166" fmla="*/ 4824 h 10010"/>
                <a:gd name="connsiteX6-167" fmla="*/ 592 w 10000"/>
                <a:gd name="connsiteY6-168" fmla="*/ 0 h 10010"/>
                <a:gd name="connsiteX0-169" fmla="*/ 592 w 10000"/>
                <a:gd name="connsiteY0-170" fmla="*/ 0 h 10009"/>
                <a:gd name="connsiteX1-171" fmla="*/ 10000 w 10000"/>
                <a:gd name="connsiteY1-172" fmla="*/ 0 h 10009"/>
                <a:gd name="connsiteX2-173" fmla="*/ 9463 w 10000"/>
                <a:gd name="connsiteY2-174" fmla="*/ 5176 h 10009"/>
                <a:gd name="connsiteX3-175" fmla="*/ 10000 w 10000"/>
                <a:gd name="connsiteY3-176" fmla="*/ 10000 h 10009"/>
                <a:gd name="connsiteX4-177" fmla="*/ 592 w 10000"/>
                <a:gd name="connsiteY4-178" fmla="*/ 10000 h 10009"/>
                <a:gd name="connsiteX5-179" fmla="*/ 0 w 10000"/>
                <a:gd name="connsiteY5-180" fmla="*/ 4824 h 10009"/>
                <a:gd name="connsiteX6-181" fmla="*/ 592 w 10000"/>
                <a:gd name="connsiteY6-182" fmla="*/ 0 h 10009"/>
                <a:gd name="connsiteX0-183" fmla="*/ 592 w 10000"/>
                <a:gd name="connsiteY0-184" fmla="*/ 0 h 10008"/>
                <a:gd name="connsiteX1-185" fmla="*/ 10000 w 10000"/>
                <a:gd name="connsiteY1-186" fmla="*/ 0 h 10008"/>
                <a:gd name="connsiteX2-187" fmla="*/ 9431 w 10000"/>
                <a:gd name="connsiteY2-188" fmla="*/ 4911 h 10008"/>
                <a:gd name="connsiteX3-189" fmla="*/ 10000 w 10000"/>
                <a:gd name="connsiteY3-190" fmla="*/ 10000 h 10008"/>
                <a:gd name="connsiteX4-191" fmla="*/ 592 w 10000"/>
                <a:gd name="connsiteY4-192" fmla="*/ 10000 h 10008"/>
                <a:gd name="connsiteX5-193" fmla="*/ 0 w 10000"/>
                <a:gd name="connsiteY5-194" fmla="*/ 4824 h 10008"/>
                <a:gd name="connsiteX6-195" fmla="*/ 592 w 10000"/>
                <a:gd name="connsiteY6-196" fmla="*/ 0 h 100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0000" h="10008">
                  <a:moveTo>
                    <a:pt x="592" y="0"/>
                  </a:moveTo>
                  <a:lnTo>
                    <a:pt x="10000" y="0"/>
                  </a:lnTo>
                  <a:cubicBezTo>
                    <a:pt x="9751" y="0"/>
                    <a:pt x="9431" y="2150"/>
                    <a:pt x="9431" y="4911"/>
                  </a:cubicBezTo>
                  <a:cubicBezTo>
                    <a:pt x="9431" y="7672"/>
                    <a:pt x="9792" y="10176"/>
                    <a:pt x="10000" y="10000"/>
                  </a:cubicBezTo>
                  <a:lnTo>
                    <a:pt x="592" y="10000"/>
                  </a:lnTo>
                  <a:cubicBezTo>
                    <a:pt x="177" y="9823"/>
                    <a:pt x="0" y="7585"/>
                    <a:pt x="0" y="4824"/>
                  </a:cubicBezTo>
                  <a:cubicBezTo>
                    <a:pt x="0" y="2063"/>
                    <a:pt x="239" y="176"/>
                    <a:pt x="59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600"/>
            </a:p>
          </p:txBody>
        </p:sp>
        <p:sp>
          <p:nvSpPr>
            <p:cNvPr id="19" name="矩形 18"/>
            <p:cNvSpPr>
              <a:spLocks noChangeArrowheads="1"/>
            </p:cNvSpPr>
            <p:nvPr/>
          </p:nvSpPr>
          <p:spPr bwMode="auto">
            <a:xfrm>
              <a:off x="5440463" y="5412097"/>
              <a:ext cx="3383937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3600" b="1" dirty="0">
                  <a:solidFill>
                    <a:schemeClr val="bg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Conclusion</a:t>
              </a:r>
              <a:endParaRPr lang="zh-CN" altLang="en-US" sz="3600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4439815" y="5373070"/>
              <a:ext cx="746185" cy="72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52400" sx="106000" sy="106000" algn="ctr" rotWithShape="0">
                <a:prstClr val="black">
                  <a:alpha val="6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altLang="zh-CN" sz="3600" b="1" dirty="0">
                  <a:ln w="11430">
                    <a:solidFill>
                      <a:srgbClr val="00B050"/>
                    </a:solidFill>
                  </a:ln>
                  <a:solidFill>
                    <a:srgbClr val="FF0000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4</a:t>
              </a:r>
              <a:endParaRPr lang="zh-CN" altLang="en-US" sz="3600" b="1" dirty="0">
                <a:ln w="11430">
                  <a:solidFill>
                    <a:srgbClr val="00B050"/>
                  </a:solidFill>
                </a:ln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007768" y="1300798"/>
            <a:ext cx="5616625" cy="720080"/>
            <a:chOff x="4439815" y="1484784"/>
            <a:chExt cx="5184577" cy="720080"/>
          </a:xfrm>
        </p:grpSpPr>
        <p:sp>
          <p:nvSpPr>
            <p:cNvPr id="2" name="流程图: 库存数据 53"/>
            <p:cNvSpPr/>
            <p:nvPr/>
          </p:nvSpPr>
          <p:spPr>
            <a:xfrm rot="10800000">
              <a:off x="5016320" y="1484930"/>
              <a:ext cx="4608072" cy="719856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-1" fmla="*/ 1980 w 10313"/>
                <a:gd name="connsiteY0-2" fmla="*/ 0 h 10000"/>
                <a:gd name="connsiteX1-3" fmla="*/ 10313 w 10313"/>
                <a:gd name="connsiteY1-4" fmla="*/ 0 h 10000"/>
                <a:gd name="connsiteX2-5" fmla="*/ 8646 w 10313"/>
                <a:gd name="connsiteY2-6" fmla="*/ 5000 h 10000"/>
                <a:gd name="connsiteX3-7" fmla="*/ 10313 w 10313"/>
                <a:gd name="connsiteY3-8" fmla="*/ 10000 h 10000"/>
                <a:gd name="connsiteX4-9" fmla="*/ 1980 w 10313"/>
                <a:gd name="connsiteY4-10" fmla="*/ 10000 h 10000"/>
                <a:gd name="connsiteX5-11" fmla="*/ 0 w 10313"/>
                <a:gd name="connsiteY5-12" fmla="*/ 5000 h 10000"/>
                <a:gd name="connsiteX6-13" fmla="*/ 1980 w 10313"/>
                <a:gd name="connsiteY6-14" fmla="*/ 0 h 10000"/>
                <a:gd name="connsiteX0-15" fmla="*/ 1980 w 10313"/>
                <a:gd name="connsiteY0-16" fmla="*/ 0 h 10000"/>
                <a:gd name="connsiteX1-17" fmla="*/ 10313 w 10313"/>
                <a:gd name="connsiteY1-18" fmla="*/ 0 h 10000"/>
                <a:gd name="connsiteX2-19" fmla="*/ 8646 w 10313"/>
                <a:gd name="connsiteY2-20" fmla="*/ 5000 h 10000"/>
                <a:gd name="connsiteX3-21" fmla="*/ 10313 w 10313"/>
                <a:gd name="connsiteY3-22" fmla="*/ 10000 h 10000"/>
                <a:gd name="connsiteX4-23" fmla="*/ 1980 w 10313"/>
                <a:gd name="connsiteY4-24" fmla="*/ 10000 h 10000"/>
                <a:gd name="connsiteX5-25" fmla="*/ 0 w 10313"/>
                <a:gd name="connsiteY5-26" fmla="*/ 5000 h 10000"/>
                <a:gd name="connsiteX6-27" fmla="*/ 1980 w 10313"/>
                <a:gd name="connsiteY6-28" fmla="*/ 0 h 10000"/>
                <a:gd name="connsiteX0-29" fmla="*/ 610 w 8943"/>
                <a:gd name="connsiteY0-30" fmla="*/ 0 h 10000"/>
                <a:gd name="connsiteX1-31" fmla="*/ 8943 w 8943"/>
                <a:gd name="connsiteY1-32" fmla="*/ 0 h 10000"/>
                <a:gd name="connsiteX2-33" fmla="*/ 7276 w 8943"/>
                <a:gd name="connsiteY2-34" fmla="*/ 5000 h 10000"/>
                <a:gd name="connsiteX3-35" fmla="*/ 8943 w 8943"/>
                <a:gd name="connsiteY3-36" fmla="*/ 10000 h 10000"/>
                <a:gd name="connsiteX4-37" fmla="*/ 610 w 8943"/>
                <a:gd name="connsiteY4-38" fmla="*/ 10000 h 10000"/>
                <a:gd name="connsiteX5-39" fmla="*/ 86 w 8943"/>
                <a:gd name="connsiteY5-40" fmla="*/ 4824 h 10000"/>
                <a:gd name="connsiteX6-41" fmla="*/ 610 w 8943"/>
                <a:gd name="connsiteY6-42" fmla="*/ 0 h 10000"/>
                <a:gd name="connsiteX0-43" fmla="*/ 682 w 10000"/>
                <a:gd name="connsiteY0-44" fmla="*/ 0 h 10000"/>
                <a:gd name="connsiteX1-45" fmla="*/ 10000 w 10000"/>
                <a:gd name="connsiteY1-46" fmla="*/ 0 h 10000"/>
                <a:gd name="connsiteX2-47" fmla="*/ 8136 w 10000"/>
                <a:gd name="connsiteY2-48" fmla="*/ 5000 h 10000"/>
                <a:gd name="connsiteX3-49" fmla="*/ 10000 w 10000"/>
                <a:gd name="connsiteY3-50" fmla="*/ 10000 h 10000"/>
                <a:gd name="connsiteX4-51" fmla="*/ 682 w 10000"/>
                <a:gd name="connsiteY4-52" fmla="*/ 10000 h 10000"/>
                <a:gd name="connsiteX5-53" fmla="*/ 96 w 10000"/>
                <a:gd name="connsiteY5-54" fmla="*/ 4824 h 10000"/>
                <a:gd name="connsiteX6-55" fmla="*/ 682 w 10000"/>
                <a:gd name="connsiteY6-56" fmla="*/ 0 h 10000"/>
                <a:gd name="connsiteX0-57" fmla="*/ 588 w 9906"/>
                <a:gd name="connsiteY0-58" fmla="*/ 0 h 10000"/>
                <a:gd name="connsiteX1-59" fmla="*/ 9906 w 9906"/>
                <a:gd name="connsiteY1-60" fmla="*/ 0 h 10000"/>
                <a:gd name="connsiteX2-61" fmla="*/ 8042 w 9906"/>
                <a:gd name="connsiteY2-62" fmla="*/ 5000 h 10000"/>
                <a:gd name="connsiteX3-63" fmla="*/ 9906 w 9906"/>
                <a:gd name="connsiteY3-64" fmla="*/ 10000 h 10000"/>
                <a:gd name="connsiteX4-65" fmla="*/ 588 w 9906"/>
                <a:gd name="connsiteY4-66" fmla="*/ 10000 h 10000"/>
                <a:gd name="connsiteX5-67" fmla="*/ 2 w 9906"/>
                <a:gd name="connsiteY5-68" fmla="*/ 4824 h 10000"/>
                <a:gd name="connsiteX6-69" fmla="*/ 588 w 9906"/>
                <a:gd name="connsiteY6-70" fmla="*/ 0 h 10000"/>
                <a:gd name="connsiteX0-71" fmla="*/ 594 w 10000"/>
                <a:gd name="connsiteY0-72" fmla="*/ 0 h 10000"/>
                <a:gd name="connsiteX1-73" fmla="*/ 10000 w 10000"/>
                <a:gd name="connsiteY1-74" fmla="*/ 0 h 10000"/>
                <a:gd name="connsiteX2-75" fmla="*/ 8118 w 10000"/>
                <a:gd name="connsiteY2-76" fmla="*/ 5000 h 10000"/>
                <a:gd name="connsiteX3-77" fmla="*/ 10000 w 10000"/>
                <a:gd name="connsiteY3-78" fmla="*/ 10000 h 10000"/>
                <a:gd name="connsiteX4-79" fmla="*/ 594 w 10000"/>
                <a:gd name="connsiteY4-80" fmla="*/ 10000 h 10000"/>
                <a:gd name="connsiteX5-81" fmla="*/ 2 w 10000"/>
                <a:gd name="connsiteY5-82" fmla="*/ 4824 h 10000"/>
                <a:gd name="connsiteX6-83" fmla="*/ 594 w 10000"/>
                <a:gd name="connsiteY6-84" fmla="*/ 0 h 10000"/>
                <a:gd name="connsiteX0-85" fmla="*/ 592 w 9998"/>
                <a:gd name="connsiteY0-86" fmla="*/ 0 h 10000"/>
                <a:gd name="connsiteX1-87" fmla="*/ 9998 w 9998"/>
                <a:gd name="connsiteY1-88" fmla="*/ 0 h 10000"/>
                <a:gd name="connsiteX2-89" fmla="*/ 8116 w 9998"/>
                <a:gd name="connsiteY2-90" fmla="*/ 5000 h 10000"/>
                <a:gd name="connsiteX3-91" fmla="*/ 9998 w 9998"/>
                <a:gd name="connsiteY3-92" fmla="*/ 10000 h 10000"/>
                <a:gd name="connsiteX4-93" fmla="*/ 592 w 9998"/>
                <a:gd name="connsiteY4-94" fmla="*/ 10000 h 10000"/>
                <a:gd name="connsiteX5-95" fmla="*/ 0 w 9998"/>
                <a:gd name="connsiteY5-96" fmla="*/ 4824 h 10000"/>
                <a:gd name="connsiteX6-97" fmla="*/ 592 w 9998"/>
                <a:gd name="connsiteY6-98" fmla="*/ 0 h 10000"/>
                <a:gd name="connsiteX0-99" fmla="*/ 592 w 10000"/>
                <a:gd name="connsiteY0-100" fmla="*/ 0 h 10000"/>
                <a:gd name="connsiteX1-101" fmla="*/ 10000 w 10000"/>
                <a:gd name="connsiteY1-102" fmla="*/ 0 h 10000"/>
                <a:gd name="connsiteX2-103" fmla="*/ 9575 w 10000"/>
                <a:gd name="connsiteY2-104" fmla="*/ 5353 h 10000"/>
                <a:gd name="connsiteX3-105" fmla="*/ 10000 w 10000"/>
                <a:gd name="connsiteY3-106" fmla="*/ 10000 h 10000"/>
                <a:gd name="connsiteX4-107" fmla="*/ 592 w 10000"/>
                <a:gd name="connsiteY4-108" fmla="*/ 10000 h 10000"/>
                <a:gd name="connsiteX5-109" fmla="*/ 0 w 10000"/>
                <a:gd name="connsiteY5-110" fmla="*/ 4824 h 10000"/>
                <a:gd name="connsiteX6-111" fmla="*/ 592 w 10000"/>
                <a:gd name="connsiteY6-112" fmla="*/ 0 h 10000"/>
                <a:gd name="connsiteX0-113" fmla="*/ 592 w 10000"/>
                <a:gd name="connsiteY0-114" fmla="*/ 0 h 10000"/>
                <a:gd name="connsiteX1-115" fmla="*/ 10000 w 10000"/>
                <a:gd name="connsiteY1-116" fmla="*/ 0 h 10000"/>
                <a:gd name="connsiteX2-117" fmla="*/ 9575 w 10000"/>
                <a:gd name="connsiteY2-118" fmla="*/ 5353 h 10000"/>
                <a:gd name="connsiteX3-119" fmla="*/ 10000 w 10000"/>
                <a:gd name="connsiteY3-120" fmla="*/ 10000 h 10000"/>
                <a:gd name="connsiteX4-121" fmla="*/ 592 w 10000"/>
                <a:gd name="connsiteY4-122" fmla="*/ 10000 h 10000"/>
                <a:gd name="connsiteX5-123" fmla="*/ 0 w 10000"/>
                <a:gd name="connsiteY5-124" fmla="*/ 4824 h 10000"/>
                <a:gd name="connsiteX6-125" fmla="*/ 592 w 10000"/>
                <a:gd name="connsiteY6-126" fmla="*/ 0 h 10000"/>
                <a:gd name="connsiteX0-127" fmla="*/ 592 w 10000"/>
                <a:gd name="connsiteY0-128" fmla="*/ 0 h 10000"/>
                <a:gd name="connsiteX1-129" fmla="*/ 10000 w 10000"/>
                <a:gd name="connsiteY1-130" fmla="*/ 0 h 10000"/>
                <a:gd name="connsiteX2-131" fmla="*/ 9575 w 10000"/>
                <a:gd name="connsiteY2-132" fmla="*/ 5353 h 10000"/>
                <a:gd name="connsiteX3-133" fmla="*/ 10000 w 10000"/>
                <a:gd name="connsiteY3-134" fmla="*/ 10000 h 10000"/>
                <a:gd name="connsiteX4-135" fmla="*/ 592 w 10000"/>
                <a:gd name="connsiteY4-136" fmla="*/ 10000 h 10000"/>
                <a:gd name="connsiteX5-137" fmla="*/ 0 w 10000"/>
                <a:gd name="connsiteY5-138" fmla="*/ 4824 h 10000"/>
                <a:gd name="connsiteX6-139" fmla="*/ 592 w 10000"/>
                <a:gd name="connsiteY6-140" fmla="*/ 0 h 10000"/>
                <a:gd name="connsiteX0-141" fmla="*/ 592 w 10000"/>
                <a:gd name="connsiteY0-142" fmla="*/ 0 h 10000"/>
                <a:gd name="connsiteX1-143" fmla="*/ 10000 w 10000"/>
                <a:gd name="connsiteY1-144" fmla="*/ 0 h 10000"/>
                <a:gd name="connsiteX2-145" fmla="*/ 9575 w 10000"/>
                <a:gd name="connsiteY2-146" fmla="*/ 5353 h 10000"/>
                <a:gd name="connsiteX3-147" fmla="*/ 10000 w 10000"/>
                <a:gd name="connsiteY3-148" fmla="*/ 10000 h 10000"/>
                <a:gd name="connsiteX4-149" fmla="*/ 592 w 10000"/>
                <a:gd name="connsiteY4-150" fmla="*/ 10000 h 10000"/>
                <a:gd name="connsiteX5-151" fmla="*/ 0 w 10000"/>
                <a:gd name="connsiteY5-152" fmla="*/ 4824 h 10000"/>
                <a:gd name="connsiteX6-153" fmla="*/ 592 w 10000"/>
                <a:gd name="connsiteY6-154" fmla="*/ 0 h 10000"/>
                <a:gd name="connsiteX0-155" fmla="*/ 592 w 10000"/>
                <a:gd name="connsiteY0-156" fmla="*/ 0 h 10010"/>
                <a:gd name="connsiteX1-157" fmla="*/ 10000 w 10000"/>
                <a:gd name="connsiteY1-158" fmla="*/ 0 h 10010"/>
                <a:gd name="connsiteX2-159" fmla="*/ 9575 w 10000"/>
                <a:gd name="connsiteY2-160" fmla="*/ 5353 h 10010"/>
                <a:gd name="connsiteX3-161" fmla="*/ 10000 w 10000"/>
                <a:gd name="connsiteY3-162" fmla="*/ 10000 h 10010"/>
                <a:gd name="connsiteX4-163" fmla="*/ 592 w 10000"/>
                <a:gd name="connsiteY4-164" fmla="*/ 10000 h 10010"/>
                <a:gd name="connsiteX5-165" fmla="*/ 0 w 10000"/>
                <a:gd name="connsiteY5-166" fmla="*/ 4824 h 10010"/>
                <a:gd name="connsiteX6-167" fmla="*/ 592 w 10000"/>
                <a:gd name="connsiteY6-168" fmla="*/ 0 h 10010"/>
                <a:gd name="connsiteX0-169" fmla="*/ 592 w 10000"/>
                <a:gd name="connsiteY0-170" fmla="*/ 0 h 10009"/>
                <a:gd name="connsiteX1-171" fmla="*/ 10000 w 10000"/>
                <a:gd name="connsiteY1-172" fmla="*/ 0 h 10009"/>
                <a:gd name="connsiteX2-173" fmla="*/ 9463 w 10000"/>
                <a:gd name="connsiteY2-174" fmla="*/ 5176 h 10009"/>
                <a:gd name="connsiteX3-175" fmla="*/ 10000 w 10000"/>
                <a:gd name="connsiteY3-176" fmla="*/ 10000 h 10009"/>
                <a:gd name="connsiteX4-177" fmla="*/ 592 w 10000"/>
                <a:gd name="connsiteY4-178" fmla="*/ 10000 h 10009"/>
                <a:gd name="connsiteX5-179" fmla="*/ 0 w 10000"/>
                <a:gd name="connsiteY5-180" fmla="*/ 4824 h 10009"/>
                <a:gd name="connsiteX6-181" fmla="*/ 592 w 10000"/>
                <a:gd name="connsiteY6-182" fmla="*/ 0 h 10009"/>
                <a:gd name="connsiteX0-183" fmla="*/ 592 w 10000"/>
                <a:gd name="connsiteY0-184" fmla="*/ 0 h 10008"/>
                <a:gd name="connsiteX1-185" fmla="*/ 10000 w 10000"/>
                <a:gd name="connsiteY1-186" fmla="*/ 0 h 10008"/>
                <a:gd name="connsiteX2-187" fmla="*/ 9431 w 10000"/>
                <a:gd name="connsiteY2-188" fmla="*/ 4911 h 10008"/>
                <a:gd name="connsiteX3-189" fmla="*/ 10000 w 10000"/>
                <a:gd name="connsiteY3-190" fmla="*/ 10000 h 10008"/>
                <a:gd name="connsiteX4-191" fmla="*/ 592 w 10000"/>
                <a:gd name="connsiteY4-192" fmla="*/ 10000 h 10008"/>
                <a:gd name="connsiteX5-193" fmla="*/ 0 w 10000"/>
                <a:gd name="connsiteY5-194" fmla="*/ 4824 h 10008"/>
                <a:gd name="connsiteX6-195" fmla="*/ 592 w 10000"/>
                <a:gd name="connsiteY6-196" fmla="*/ 0 h 100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0000" h="10008">
                  <a:moveTo>
                    <a:pt x="592" y="0"/>
                  </a:moveTo>
                  <a:lnTo>
                    <a:pt x="10000" y="0"/>
                  </a:lnTo>
                  <a:cubicBezTo>
                    <a:pt x="9751" y="0"/>
                    <a:pt x="9431" y="2150"/>
                    <a:pt x="9431" y="4911"/>
                  </a:cubicBezTo>
                  <a:cubicBezTo>
                    <a:pt x="9431" y="7672"/>
                    <a:pt x="9792" y="10176"/>
                    <a:pt x="10000" y="10000"/>
                  </a:cubicBezTo>
                  <a:lnTo>
                    <a:pt x="592" y="10000"/>
                  </a:lnTo>
                  <a:cubicBezTo>
                    <a:pt x="177" y="9823"/>
                    <a:pt x="0" y="7585"/>
                    <a:pt x="0" y="4824"/>
                  </a:cubicBezTo>
                  <a:cubicBezTo>
                    <a:pt x="0" y="2063"/>
                    <a:pt x="239" y="176"/>
                    <a:pt x="59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" name="矩形 2"/>
            <p:cNvSpPr>
              <a:spLocks noChangeArrowheads="1"/>
            </p:cNvSpPr>
            <p:nvPr/>
          </p:nvSpPr>
          <p:spPr bwMode="auto">
            <a:xfrm>
              <a:off x="5448367" y="1558533"/>
              <a:ext cx="3744232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3600" b="1" dirty="0">
                  <a:solidFill>
                    <a:schemeClr val="bg2">
                      <a:lumMod val="9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Backgrounds</a:t>
              </a:r>
              <a:endParaRPr lang="zh-CN" altLang="en-US" sz="3600" b="1" dirty="0">
                <a:solidFill>
                  <a:schemeClr val="bg2">
                    <a:lumMod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4439815" y="1484784"/>
              <a:ext cx="746185" cy="72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52400" sx="106000" sy="106000" algn="ctr" rotWithShape="0">
                <a:prstClr val="black">
                  <a:alpha val="6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altLang="zh-CN" sz="3600" b="1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1</a:t>
              </a:r>
              <a:endParaRPr lang="zh-CN" altLang="en-US" sz="36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</p:grpSp>
      <p:sp>
        <p:nvSpPr>
          <p:cNvPr id="26" name="标题 1"/>
          <p:cNvSpPr txBox="1"/>
          <p:nvPr/>
        </p:nvSpPr>
        <p:spPr>
          <a:xfrm>
            <a:off x="335360" y="68528"/>
            <a:ext cx="8053388" cy="772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en-US" sz="3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3"/>
    </mc:Choice>
    <mc:Fallback>
      <p:transition spd="slow" advTm="116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8809" y="1477969"/>
            <a:ext cx="8184232" cy="3362155"/>
          </a:xfrm>
          <a:prstGeom prst="rect">
            <a:avLst/>
          </a:prstGeom>
        </p:spPr>
      </p:pic>
      <p:sp>
        <p:nvSpPr>
          <p:cNvPr id="9" name="内容占位符 2"/>
          <p:cNvSpPr txBox="1"/>
          <p:nvPr/>
        </p:nvSpPr>
        <p:spPr bwMode="auto">
          <a:xfrm>
            <a:off x="479376" y="4437112"/>
            <a:ext cx="11521281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Advantages: </a:t>
            </a:r>
            <a:endParaRPr lang="en-US" altLang="zh-CN" sz="1800" dirty="0">
              <a:solidFill>
                <a:srgbClr val="0000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40000"/>
              </a:lnSpc>
              <a:spcBef>
                <a:spcPts val="0"/>
              </a:spcBef>
              <a:buFont typeface="Wingdings" panose="05000000000000000000" charset="0"/>
              <a:buChar char=""/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</a:rPr>
              <a:t>FCN firstly presents the idea of </a:t>
            </a:r>
            <a:r>
              <a:rPr lang="en-US" altLang="zh-CN" sz="1600" i="1" u="sng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encoder-decoder,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</a:rPr>
              <a:t> the idea is effective for image segmentation.</a:t>
            </a: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eaLnBrk="1" hangingPunct="1">
              <a:lnSpc>
                <a:spcPct val="140000"/>
              </a:lnSpc>
              <a:spcBef>
                <a:spcPts val="0"/>
              </a:spcBef>
              <a:buFont typeface="Wingdings" panose="05000000000000000000" charset="0"/>
              <a:buChar char=""/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</a:rPr>
              <a:t>FCN firstly adopts </a:t>
            </a:r>
            <a:r>
              <a:rPr lang="en-US" altLang="zh-CN" sz="1600" i="1" u="sng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fully convolution 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</a:rPr>
              <a:t>operation instead of fully connection, which improves the computational efficient.</a:t>
            </a: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eaLnBrk="1" hangingPunct="1">
              <a:lnSpc>
                <a:spcPct val="140000"/>
              </a:lnSpc>
              <a:spcBef>
                <a:spcPts val="0"/>
              </a:spcBef>
              <a:buFont typeface="Wingdings" panose="05000000000000000000" charset="0"/>
              <a:buChar char=""/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</a:rPr>
              <a:t>FCN firstly adopts the idea of </a:t>
            </a:r>
            <a:r>
              <a:rPr lang="en-US" altLang="zh-CN" sz="1600" i="1" u="sng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feature fusion 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</a:rPr>
              <a:t>of low-level and high-level features.</a:t>
            </a: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3352" y="1772816"/>
            <a:ext cx="2592288" cy="2231380"/>
          </a:xfrm>
          <a:prstGeom prst="rect">
            <a:avLst/>
          </a:prstGeom>
          <a:ln w="254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00FF"/>
                </a:solidFill>
                <a:ea typeface="微软雅黑" panose="020B0503020204020204" pitchFamily="34" charset="-122"/>
              </a:rPr>
              <a:t>Disadvantages: </a:t>
            </a:r>
            <a:endParaRPr lang="en-US" altLang="zh-CN" dirty="0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marL="285750" indent="-285750" eaLnBrk="1" hangingPunct="1"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1600" dirty="0">
                <a:ea typeface="微软雅黑" panose="020B0503020204020204" pitchFamily="34" charset="-122"/>
              </a:rPr>
              <a:t>The </a:t>
            </a:r>
            <a:r>
              <a:rPr lang="en-US" altLang="zh-CN" sz="1600" i="1" u="sng" dirty="0">
                <a:solidFill>
                  <a:srgbClr val="C00000"/>
                </a:solidFill>
                <a:ea typeface="微软雅黑" panose="020B0503020204020204" pitchFamily="34" charset="-122"/>
              </a:rPr>
              <a:t>decoder</a:t>
            </a:r>
            <a:r>
              <a:rPr lang="en-US" altLang="zh-CN" sz="1600" dirty="0">
                <a:ea typeface="微软雅黑" panose="020B0503020204020204" pitchFamily="34" charset="-122"/>
              </a:rPr>
              <a:t> is too coarse.</a:t>
            </a:r>
            <a:endParaRPr lang="en-US" altLang="zh-CN" sz="1600" dirty="0">
              <a:ea typeface="微软雅黑" panose="020B0503020204020204" pitchFamily="34" charset="-122"/>
            </a:endParaRPr>
          </a:p>
          <a:p>
            <a:pPr marL="285750" indent="-285750" eaLnBrk="1" hangingPunct="1"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1600" dirty="0">
                <a:ea typeface="微软雅黑" panose="020B0503020204020204" pitchFamily="34" charset="-122"/>
              </a:rPr>
              <a:t>Feature fusion uses the way of </a:t>
            </a:r>
            <a:r>
              <a:rPr lang="en-US" altLang="zh-CN" sz="1600" i="1" u="sng" dirty="0">
                <a:solidFill>
                  <a:srgbClr val="C00000"/>
                </a:solidFill>
                <a:ea typeface="微软雅黑" panose="020B0503020204020204" pitchFamily="34" charset="-122"/>
              </a:rPr>
              <a:t>adding</a:t>
            </a:r>
            <a:r>
              <a:rPr lang="en-US" altLang="zh-CN" sz="1600" dirty="0">
                <a:ea typeface="微软雅黑" panose="020B0503020204020204" pitchFamily="34" charset="-122"/>
              </a:rPr>
              <a:t>.</a:t>
            </a:r>
            <a:endParaRPr lang="en-US" altLang="zh-CN" sz="1600" dirty="0">
              <a:ea typeface="微软雅黑" panose="020B0503020204020204" pitchFamily="34" charset="-122"/>
            </a:endParaRPr>
          </a:p>
          <a:p>
            <a:pPr marL="285750" indent="-285750" eaLnBrk="1" hangingPunct="1"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1600" dirty="0">
                <a:ea typeface="微软雅黑" panose="020B0503020204020204" pitchFamily="34" charset="-122"/>
              </a:rPr>
              <a:t>Backbone network is </a:t>
            </a:r>
            <a:r>
              <a:rPr lang="en-US" altLang="zh-CN" sz="1600" dirty="0" err="1">
                <a:ea typeface="微软雅黑" panose="020B0503020204020204" pitchFamily="34" charset="-122"/>
              </a:rPr>
              <a:t>VGG16</a:t>
            </a:r>
            <a:r>
              <a:rPr lang="en-US" altLang="zh-CN" sz="1600" dirty="0">
                <a:ea typeface="微软雅黑" panose="020B0503020204020204" pitchFamily="34" charset="-122"/>
              </a:rPr>
              <a:t>/19 leading to large memory usage.</a:t>
            </a:r>
            <a:endParaRPr lang="en-US" altLang="zh-CN" sz="1600" dirty="0"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960096" y="890679"/>
            <a:ext cx="36724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u="sng" dirty="0">
                <a:ea typeface="微软雅黑" panose="020B0503020204020204" pitchFamily="34" charset="-122"/>
              </a:rPr>
              <a:t>The encoder consists of </a:t>
            </a:r>
            <a:r>
              <a:rPr lang="en-US" altLang="zh-CN" i="1" u="sng" dirty="0">
                <a:solidFill>
                  <a:srgbClr val="FF0000"/>
                </a:solidFill>
                <a:ea typeface="微软雅黑" panose="020B0503020204020204" pitchFamily="34" charset="-122"/>
              </a:rPr>
              <a:t>4 pooling layers</a:t>
            </a:r>
            <a:r>
              <a:rPr lang="en-US" altLang="zh-CN" i="1" u="sng" dirty="0">
                <a:ea typeface="微软雅黑" panose="020B0503020204020204" pitchFamily="34" charset="-122"/>
              </a:rPr>
              <a:t> and </a:t>
            </a:r>
            <a:r>
              <a:rPr lang="en-US" altLang="zh-CN" i="1" u="sng" dirty="0">
                <a:solidFill>
                  <a:srgbClr val="FF0000"/>
                </a:solidFill>
                <a:ea typeface="微软雅黑" panose="020B0503020204020204" pitchFamily="34" charset="-122"/>
              </a:rPr>
              <a:t>9 convolutional layers</a:t>
            </a:r>
            <a:r>
              <a:rPr lang="en-US" altLang="zh-CN" i="1" u="sng" dirty="0">
                <a:ea typeface="微软雅黑" panose="020B0503020204020204" pitchFamily="34" charset="-122"/>
              </a:rPr>
              <a:t>;</a:t>
            </a:r>
            <a:endParaRPr lang="en-US" altLang="zh-CN" i="1" u="sng" dirty="0">
              <a:ea typeface="微软雅黑" panose="020B0503020204020204" pitchFamily="34" charset="-122"/>
            </a:endParaRPr>
          </a:p>
          <a:p>
            <a:r>
              <a:rPr lang="en-US" altLang="zh-CN" i="1" u="sng" dirty="0">
                <a:ea typeface="微软雅黑" panose="020B0503020204020204" pitchFamily="34" charset="-122"/>
              </a:rPr>
              <a:t>The decoder consists of </a:t>
            </a:r>
            <a:r>
              <a:rPr lang="en-US" altLang="zh-CN" i="1" u="sng" dirty="0">
                <a:solidFill>
                  <a:srgbClr val="FF0000"/>
                </a:solidFill>
                <a:ea typeface="微软雅黑" panose="020B0503020204020204" pitchFamily="34" charset="-122"/>
              </a:rPr>
              <a:t>3 deconvolutional layers</a:t>
            </a:r>
            <a:r>
              <a:rPr lang="en-US" altLang="zh-CN" i="1" u="sng" dirty="0">
                <a:ea typeface="微软雅黑" panose="020B0503020204020204" pitchFamily="34" charset="-122"/>
              </a:rPr>
              <a:t>.</a:t>
            </a:r>
            <a:endParaRPr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335360" y="68528"/>
            <a:ext cx="8856984" cy="772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FCN (Fully Convolutional Networks)</a:t>
            </a:r>
            <a:endParaRPr lang="en-US" altLang="en-US" sz="3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45828" y="6304689"/>
            <a:ext cx="118456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[1] E. </a:t>
            </a:r>
            <a:r>
              <a:rPr lang="en-US" altLang="zh-CN" sz="1000" b="1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Shelhamer</a:t>
            </a:r>
            <a:r>
              <a:rPr lang="en-US" altLang="zh-CN" sz="10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J. Long, T. Darrell, “Fully Convolutional Networks for Semantic Segmentation”, IEEE Trans. Pattern Anal. Mach. </a:t>
            </a:r>
            <a:r>
              <a:rPr lang="en-US" altLang="zh-CN" sz="1000" b="1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Intell</a:t>
            </a:r>
            <a:r>
              <a:rPr lang="en-US" altLang="zh-CN" sz="10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vol. 39, no. 4, pp. 640-651, May. 2016.</a:t>
            </a:r>
            <a:endParaRPr lang="zh-CN" altLang="en-US" sz="10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790" y="1102864"/>
            <a:ext cx="6708346" cy="465227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994411" y="3485909"/>
            <a:ext cx="3358173" cy="2477601"/>
          </a:xfrm>
          <a:prstGeom prst="rect">
            <a:avLst/>
          </a:prstGeom>
          <a:ln w="254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00FF"/>
                </a:solidFill>
                <a:ea typeface="微软雅黑" panose="020B0503020204020204" pitchFamily="34" charset="-122"/>
              </a:rPr>
              <a:t>Disadvantages: </a:t>
            </a:r>
            <a:endParaRPr lang="en-US" altLang="zh-CN" dirty="0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marL="285750" indent="-285750" eaLnBrk="1" hangingPunct="1"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1600" dirty="0">
                <a:ea typeface="微软雅黑" panose="020B0503020204020204" pitchFamily="34" charset="-122"/>
              </a:rPr>
              <a:t>The common convolution adopts convolution kernels </a:t>
            </a:r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with </a:t>
            </a:r>
            <a:r>
              <a:rPr lang="en-US" altLang="zh-CN" sz="1600" i="1" u="sng" dirty="0">
                <a:solidFill>
                  <a:srgbClr val="FF0000"/>
                </a:solidFill>
                <a:ea typeface="微软雅黑" panose="020B0503020204020204" pitchFamily="34" charset="-122"/>
              </a:rPr>
              <a:t>fixed geometric structures</a:t>
            </a:r>
            <a:r>
              <a:rPr lang="en-US" altLang="zh-CN" sz="1600" dirty="0">
                <a:ea typeface="微软雅黑" panose="020B0503020204020204" pitchFamily="34" charset="-122"/>
              </a:rPr>
              <a:t>.</a:t>
            </a:r>
            <a:endParaRPr lang="en-US" altLang="zh-CN" sz="1600" dirty="0">
              <a:ea typeface="微软雅黑" panose="020B0503020204020204" pitchFamily="34" charset="-122"/>
            </a:endParaRPr>
          </a:p>
          <a:p>
            <a:pPr marL="285750" indent="-285750" eaLnBrk="1" hangingPunct="1"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1600" dirty="0">
                <a:ea typeface="微软雅黑" panose="020B0503020204020204" pitchFamily="34" charset="-122"/>
              </a:rPr>
              <a:t>The </a:t>
            </a:r>
            <a:r>
              <a:rPr lang="en-US" altLang="zh-CN" sz="1600" i="1" u="sng" dirty="0">
                <a:solidFill>
                  <a:srgbClr val="FF0000"/>
                </a:solidFill>
                <a:ea typeface="微软雅黑" panose="020B0503020204020204" pitchFamily="34" charset="-122"/>
              </a:rPr>
              <a:t>fixed perceptive field </a:t>
            </a:r>
            <a:r>
              <a:rPr lang="en-US" altLang="zh-CN" sz="1600" dirty="0">
                <a:ea typeface="微软雅黑" panose="020B0503020204020204" pitchFamily="34" charset="-122"/>
              </a:rPr>
              <a:t>lose the global information</a:t>
            </a:r>
            <a:endParaRPr lang="en-US" altLang="zh-CN" sz="1600" dirty="0">
              <a:ea typeface="微软雅黑" panose="020B0503020204020204" pitchFamily="34" charset="-122"/>
            </a:endParaRPr>
          </a:p>
          <a:p>
            <a:pPr marL="285750" indent="-285750" eaLnBrk="1" hangingPunct="1"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1600" dirty="0">
                <a:ea typeface="微软雅黑" panose="020B0503020204020204" pitchFamily="34" charset="-122"/>
              </a:rPr>
              <a:t>Skip connection is simple and can be improved.</a:t>
            </a:r>
            <a:endParaRPr lang="en-US" altLang="zh-CN" sz="1600" dirty="0">
              <a:ea typeface="微软雅黑" panose="020B0503020204020204" pitchFamily="34" charset="-122"/>
            </a:endParaRPr>
          </a:p>
          <a:p>
            <a:pPr marL="285750" indent="-285750" eaLnBrk="1" hangingPunct="1"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1600" dirty="0">
                <a:ea typeface="微软雅黑" panose="020B0503020204020204" pitchFamily="34" charset="-122"/>
              </a:rPr>
              <a:t>The model size is large</a:t>
            </a:r>
            <a:endParaRPr lang="en-US" altLang="zh-CN" sz="1600" dirty="0"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994411" y="1196752"/>
            <a:ext cx="3358173" cy="1985159"/>
          </a:xfrm>
          <a:prstGeom prst="rect">
            <a:avLst/>
          </a:prstGeom>
          <a:ln w="254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00FF"/>
                </a:solidFill>
                <a:ea typeface="微软雅黑" panose="020B0503020204020204" pitchFamily="34" charset="-122"/>
              </a:rPr>
              <a:t>Advantages: </a:t>
            </a:r>
            <a:endParaRPr lang="en-US" altLang="zh-CN" dirty="0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marL="285750" indent="-285750" eaLnBrk="1" hangingPunct="1"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1600" dirty="0">
                <a:ea typeface="微软雅黑" panose="020B0503020204020204" pitchFamily="34" charset="-122"/>
              </a:rPr>
              <a:t>A </a:t>
            </a:r>
            <a:r>
              <a:rPr lang="en-US" altLang="zh-CN" sz="1600" i="1" u="sng" dirty="0">
                <a:solidFill>
                  <a:srgbClr val="FF0000"/>
                </a:solidFill>
                <a:ea typeface="微软雅黑" panose="020B0503020204020204" pitchFamily="34" charset="-122"/>
              </a:rPr>
              <a:t>perfectly symmetric </a:t>
            </a:r>
            <a:r>
              <a:rPr lang="en-US" altLang="zh-CN" sz="1600" dirty="0">
                <a:ea typeface="微软雅黑" panose="020B0503020204020204" pitchFamily="34" charset="-122"/>
              </a:rPr>
              <a:t>network structure.</a:t>
            </a:r>
            <a:endParaRPr lang="en-US" altLang="zh-CN" sz="1600" dirty="0">
              <a:ea typeface="微软雅黑" panose="020B0503020204020204" pitchFamily="34" charset="-122"/>
            </a:endParaRPr>
          </a:p>
          <a:p>
            <a:pPr marL="285750" indent="-285750" eaLnBrk="1" hangingPunct="1"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1600" dirty="0" err="1">
                <a:ea typeface="微软雅黑" panose="020B0503020204020204" pitchFamily="34" charset="-122"/>
              </a:rPr>
              <a:t>Deconvolution+convolution</a:t>
            </a:r>
            <a:r>
              <a:rPr lang="en-US" altLang="zh-CN" sz="1600" dirty="0">
                <a:ea typeface="微软雅黑" panose="020B0503020204020204" pitchFamily="34" charset="-122"/>
              </a:rPr>
              <a:t> can improve </a:t>
            </a:r>
            <a:r>
              <a:rPr lang="en-US" altLang="zh-CN" sz="1600" i="1" u="sng" dirty="0">
                <a:solidFill>
                  <a:srgbClr val="FF0000"/>
                </a:solidFill>
                <a:ea typeface="微软雅黑" panose="020B0503020204020204" pitchFamily="34" charset="-122"/>
              </a:rPr>
              <a:t>feature fusion.</a:t>
            </a:r>
            <a:endParaRPr lang="en-US" altLang="zh-CN" sz="1600" i="1" u="sng" dirty="0">
              <a:solidFill>
                <a:srgbClr val="FF0000"/>
              </a:solidFill>
              <a:ea typeface="微软雅黑" panose="020B0503020204020204" pitchFamily="34" charset="-122"/>
            </a:endParaRPr>
          </a:p>
          <a:p>
            <a:pPr marL="285750" indent="-285750" eaLnBrk="1" hangingPunct="1"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1600" dirty="0">
                <a:ea typeface="微软雅黑" panose="020B0503020204020204" pitchFamily="34" charset="-122"/>
              </a:rPr>
              <a:t>Skip connection uses the way of </a:t>
            </a:r>
            <a:r>
              <a:rPr lang="en-US" altLang="zh-CN" sz="1600" i="1" u="sng" dirty="0">
                <a:solidFill>
                  <a:srgbClr val="FF0000"/>
                </a:solidFill>
                <a:ea typeface="微软雅黑" panose="020B0503020204020204" pitchFamily="34" charset="-122"/>
              </a:rPr>
              <a:t>concatenate</a:t>
            </a:r>
            <a:r>
              <a:rPr lang="en-US" altLang="zh-CN" sz="1600" dirty="0">
                <a:ea typeface="微软雅黑" panose="020B0503020204020204" pitchFamily="34" charset="-122"/>
              </a:rPr>
              <a:t>.</a:t>
            </a:r>
            <a:endParaRPr lang="en-US" altLang="zh-CN" sz="1600" dirty="0"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4504" y="3485909"/>
            <a:ext cx="22183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u="sng" dirty="0">
                <a:solidFill>
                  <a:srgbClr val="FF0000"/>
                </a:solidFill>
                <a:ea typeface="微软雅黑" panose="020B0503020204020204" pitchFamily="34" charset="-122"/>
              </a:rPr>
              <a:t>4 down-sampling</a:t>
            </a:r>
            <a:endParaRPr lang="en-US" altLang="zh-CN" i="1" u="sng" dirty="0">
              <a:solidFill>
                <a:srgbClr val="FF0000"/>
              </a:solidFill>
              <a:ea typeface="微软雅黑" panose="020B0503020204020204" pitchFamily="34" charset="-122"/>
            </a:endParaRPr>
          </a:p>
          <a:p>
            <a:r>
              <a:rPr lang="en-US" altLang="zh-CN" i="1" u="sng" dirty="0">
                <a:solidFill>
                  <a:srgbClr val="FF0000"/>
                </a:solidFill>
                <a:ea typeface="微软雅黑" panose="020B0503020204020204" pitchFamily="34" charset="-122"/>
              </a:rPr>
              <a:t>8 convolutional layers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279576" y="1484784"/>
            <a:ext cx="2839239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u="sng" dirty="0">
                <a:solidFill>
                  <a:srgbClr val="FF0000"/>
                </a:solidFill>
                <a:highlight>
                  <a:srgbClr val="FFFFFF"/>
                </a:highlight>
                <a:ea typeface="微软雅黑" panose="020B0503020204020204" pitchFamily="34" charset="-122"/>
              </a:rPr>
              <a:t>FCN </a:t>
            </a:r>
            <a:r>
              <a:rPr lang="en-US" altLang="zh-CN" i="1" u="sng" dirty="0" err="1">
                <a:solidFill>
                  <a:srgbClr val="FF0000"/>
                </a:solidFill>
                <a:highlight>
                  <a:srgbClr val="FFFFFF"/>
                </a:highlight>
                <a:ea typeface="微软雅黑" panose="020B0503020204020204" pitchFamily="34" charset="-122"/>
              </a:rPr>
              <a:t>226M</a:t>
            </a:r>
            <a:r>
              <a:rPr lang="en-US" altLang="zh-CN" i="1" u="sng" dirty="0">
                <a:solidFill>
                  <a:srgbClr val="FF0000"/>
                </a:solidFill>
                <a:highlight>
                  <a:srgbClr val="FFFFFF"/>
                </a:highlight>
                <a:ea typeface="微软雅黑" panose="020B0503020204020204" pitchFamily="34" charset="-122"/>
              </a:rPr>
              <a:t> vs. U-Net </a:t>
            </a:r>
            <a:r>
              <a:rPr lang="en-US" altLang="zh-CN" i="1" u="sng" dirty="0" err="1">
                <a:solidFill>
                  <a:srgbClr val="FF0000"/>
                </a:solidFill>
                <a:highlight>
                  <a:srgbClr val="FFFFFF"/>
                </a:highlight>
                <a:ea typeface="微软雅黑" panose="020B0503020204020204" pitchFamily="34" charset="-122"/>
              </a:rPr>
              <a:t>51M</a:t>
            </a:r>
            <a:endParaRPr lang="en-US" altLang="zh-CN" i="1" u="sng" dirty="0">
              <a:solidFill>
                <a:srgbClr val="FF0000"/>
              </a:solidFill>
              <a:highlight>
                <a:srgbClr val="FFFFFF"/>
              </a:highlight>
              <a:ea typeface="微软雅黑" panose="020B0503020204020204" pitchFamily="34" charset="-122"/>
            </a:endParaRPr>
          </a:p>
          <a:p>
            <a:r>
              <a:rPr lang="en-US" altLang="zh-CN" sz="1600" i="1" u="sng" dirty="0">
                <a:solidFill>
                  <a:srgbClr val="FF0000"/>
                </a:solidFill>
                <a:highlight>
                  <a:srgbClr val="FFFFFF"/>
                </a:highlight>
                <a:ea typeface="微软雅黑" panose="020B0503020204020204" pitchFamily="34" charset="-122"/>
              </a:rPr>
              <a:t>   Less convolution kernels</a:t>
            </a:r>
            <a:endParaRPr lang="zh-CN" altLang="en-US" sz="1600" i="1" u="sng" dirty="0">
              <a:solidFill>
                <a:srgbClr val="FF0000"/>
              </a:solidFill>
              <a:highlight>
                <a:srgbClr val="FFFFFF"/>
              </a:highlight>
              <a:ea typeface="微软雅黑" panose="020B0503020204020204" pitchFamily="34" charset="-122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335360" y="68528"/>
            <a:ext cx="8856984" cy="772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U-Net</a:t>
            </a:r>
            <a:endParaRPr lang="en-US" altLang="en-US" sz="3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45828" y="6304689"/>
            <a:ext cx="118456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en-US" altLang="zh-CN" sz="1000" b="1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Ronneberger</a:t>
            </a:r>
            <a:r>
              <a:rPr lang="en-US" altLang="zh-CN" sz="10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P. Fischer, and T. </a:t>
            </a:r>
            <a:r>
              <a:rPr lang="en-US" altLang="zh-CN" sz="1000" b="1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Brox</a:t>
            </a:r>
            <a:r>
              <a:rPr lang="en-US" altLang="zh-CN" sz="10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“U-net: Convolutional networks for biomedical image segmentation,” Proc. Int. Conf. Med. Image </a:t>
            </a:r>
            <a:r>
              <a:rPr lang="en-US" altLang="zh-CN" sz="1000" b="1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Comput</a:t>
            </a:r>
            <a:r>
              <a:rPr lang="en-US" altLang="zh-CN" sz="10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en-US" altLang="zh-CN" sz="1000" b="1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Comput</a:t>
            </a:r>
            <a:r>
              <a:rPr lang="en-US" altLang="zh-CN" sz="10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Assist. </a:t>
            </a:r>
            <a:r>
              <a:rPr lang="en-US" altLang="zh-CN" sz="1000" b="1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Intervent</a:t>
            </a:r>
            <a:r>
              <a:rPr lang="en-US" altLang="zh-CN" sz="10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(MICCAI) , pp. 234–241, 2015.</a:t>
            </a:r>
            <a:endParaRPr lang="zh-CN" altLang="en-US" sz="10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7995627" y="3481159"/>
            <a:ext cx="3358173" cy="1738938"/>
          </a:xfrm>
          <a:prstGeom prst="rect">
            <a:avLst/>
          </a:prstGeom>
          <a:ln w="254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00FF"/>
                </a:solidFill>
                <a:ea typeface="微软雅黑" panose="020B0503020204020204" pitchFamily="34" charset="-122"/>
              </a:rPr>
              <a:t>Disadvantages: </a:t>
            </a:r>
            <a:endParaRPr lang="en-US" altLang="zh-CN" dirty="0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marL="285750" indent="-285750" eaLnBrk="1" hangingPunct="1"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1600" dirty="0">
                <a:ea typeface="微软雅黑" panose="020B0503020204020204" pitchFamily="34" charset="-122"/>
              </a:rPr>
              <a:t>The size of the network is huge due to </a:t>
            </a:r>
            <a:r>
              <a:rPr lang="en-US" altLang="zh-CN" sz="1600" i="1" u="sng" dirty="0">
                <a:solidFill>
                  <a:srgbClr val="FF0000"/>
                </a:solidFill>
                <a:ea typeface="微软雅黑" panose="020B0503020204020204" pitchFamily="34" charset="-122"/>
              </a:rPr>
              <a:t>a large number of parameters</a:t>
            </a:r>
            <a:r>
              <a:rPr lang="en-US" altLang="zh-CN" sz="1600" dirty="0">
                <a:ea typeface="微软雅黑" panose="020B0503020204020204" pitchFamily="34" charset="-122"/>
              </a:rPr>
              <a:t>.</a:t>
            </a:r>
            <a:endParaRPr lang="en-US" altLang="zh-CN" sz="1600" dirty="0">
              <a:ea typeface="微软雅黑" panose="020B0503020204020204" pitchFamily="34" charset="-122"/>
            </a:endParaRPr>
          </a:p>
          <a:p>
            <a:pPr marL="285750" indent="-285750" eaLnBrk="1" hangingPunct="1"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1600" dirty="0">
                <a:ea typeface="微软雅黑" panose="020B0503020204020204" pitchFamily="34" charset="-122"/>
              </a:rPr>
              <a:t>It requires large number of hardware resources.</a:t>
            </a:r>
            <a:endParaRPr lang="en-US" altLang="zh-CN" sz="1600" dirty="0"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995627" y="1268760"/>
            <a:ext cx="3358173" cy="1738938"/>
          </a:xfrm>
          <a:prstGeom prst="rect">
            <a:avLst/>
          </a:prstGeom>
          <a:ln w="254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00FF"/>
                </a:solidFill>
                <a:ea typeface="微软雅黑" panose="020B0503020204020204" pitchFamily="34" charset="-122"/>
              </a:rPr>
              <a:t>Advantages: </a:t>
            </a:r>
            <a:endParaRPr lang="en-US" altLang="zh-CN" dirty="0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marL="285750" indent="-285750" eaLnBrk="1" hangingPunct="1"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1600" dirty="0">
                <a:ea typeface="微软雅黑" panose="020B0503020204020204" pitchFamily="34" charset="-122"/>
              </a:rPr>
              <a:t>3D convolution kernels are employed to extract context information of </a:t>
            </a:r>
            <a:r>
              <a:rPr lang="en-US" altLang="zh-CN" sz="1600" i="1" u="sng" dirty="0">
                <a:solidFill>
                  <a:srgbClr val="FF0000"/>
                </a:solidFill>
                <a:ea typeface="微软雅黑" panose="020B0503020204020204" pitchFamily="34" charset="-122"/>
              </a:rPr>
              <a:t>3D space</a:t>
            </a:r>
            <a:r>
              <a:rPr lang="en-US" altLang="zh-CN" sz="1600" dirty="0">
                <a:ea typeface="微软雅黑" panose="020B0503020204020204" pitchFamily="34" charset="-122"/>
              </a:rPr>
              <a:t>.</a:t>
            </a:r>
            <a:endParaRPr lang="en-US" altLang="zh-CN" sz="1600" dirty="0">
              <a:ea typeface="微软雅黑" panose="020B0503020204020204" pitchFamily="34" charset="-122"/>
            </a:endParaRPr>
          </a:p>
          <a:p>
            <a:pPr marL="285750" indent="-285750" eaLnBrk="1" hangingPunct="1"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1600" dirty="0">
                <a:ea typeface="微软雅黑" panose="020B0503020204020204" pitchFamily="34" charset="-122"/>
              </a:rPr>
              <a:t>Residual structure is adopted in the V-Net.</a:t>
            </a:r>
            <a:endParaRPr lang="en-US" altLang="zh-CN" sz="1600" dirty="0">
              <a:ea typeface="微软雅黑" panose="020B0503020204020204" pitchFamily="34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335360" y="68528"/>
            <a:ext cx="8856984" cy="772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V-Net</a:t>
            </a:r>
            <a:endParaRPr lang="en-US" altLang="en-US" sz="3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392" y="1340768"/>
            <a:ext cx="7068891" cy="442955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45828" y="6304689"/>
            <a:ext cx="118456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</a:t>
            </a:r>
            <a:r>
              <a:rPr lang="en-US" altLang="zh-CN" sz="1000" b="1" i="1">
                <a:latin typeface="微软雅黑" panose="020B0503020204020204" pitchFamily="34" charset="-122"/>
                <a:ea typeface="微软雅黑" panose="020B0503020204020204" pitchFamily="34" charset="-122"/>
              </a:rPr>
              <a:t>] F</a:t>
            </a:r>
            <a:r>
              <a:rPr lang="en-US" altLang="zh-CN" sz="10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en-US" altLang="zh-CN" sz="1000" b="1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Milletari</a:t>
            </a:r>
            <a:r>
              <a:rPr lang="en-US" altLang="zh-CN" sz="10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N. </a:t>
            </a:r>
            <a:r>
              <a:rPr lang="en-US" altLang="zh-CN" sz="1000" b="1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Navab</a:t>
            </a:r>
            <a:r>
              <a:rPr lang="en-US" altLang="zh-CN" sz="10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and S. A. Ahmadi, “V-net: Fully convolutional neural networks for volumetric medical image segmentation,” Conf. 3D Vis. (3DV) , pp. 565-571, 2016.</a:t>
            </a:r>
            <a:endParaRPr lang="zh-CN" altLang="en-US" sz="10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/>
          <p:nvPr/>
        </p:nvSpPr>
        <p:spPr>
          <a:xfrm>
            <a:off x="47328" y="10016"/>
            <a:ext cx="10441160" cy="772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Dense U-Net &amp; U-Net++ (Dense Connection Net)</a:t>
            </a:r>
            <a:endParaRPr lang="en-US" altLang="en-US" sz="3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031" y="971020"/>
            <a:ext cx="6750397" cy="186699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2780928"/>
            <a:ext cx="4468478" cy="327688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45828" y="6304689"/>
            <a:ext cx="1184563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[1] S. Guan, A. Khan, S. </a:t>
            </a:r>
            <a:r>
              <a:rPr lang="en-US" altLang="zh-CN" sz="1000" b="1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Sikdar</a:t>
            </a:r>
            <a:r>
              <a:rPr lang="en-US" altLang="zh-CN" sz="10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and P . </a:t>
            </a:r>
            <a:r>
              <a:rPr lang="en-US" altLang="zh-CN" sz="1000" b="1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Chitnis</a:t>
            </a:r>
            <a:r>
              <a:rPr lang="en-US" altLang="zh-CN" sz="10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“Fully dense </a:t>
            </a:r>
            <a:r>
              <a:rPr lang="en-US" altLang="zh-CN" sz="1000" b="1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UNet</a:t>
            </a:r>
            <a:r>
              <a:rPr lang="en-US" altLang="zh-CN" sz="10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for 2D sparse photoacoustic tomography artifact removal,” IEEE J. Biomed. Health. Inform., 2019.</a:t>
            </a:r>
            <a:endParaRPr lang="en-US" altLang="zh-CN" sz="10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[2] Z. Zhou, M. M. R. </a:t>
            </a:r>
            <a:r>
              <a:rPr lang="en-US" altLang="zh-CN" sz="1000" b="1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Siddiquee</a:t>
            </a:r>
            <a:r>
              <a:rPr lang="en-US" altLang="zh-CN" sz="10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N. </a:t>
            </a:r>
            <a:r>
              <a:rPr lang="en-US" altLang="zh-CN" sz="1000" b="1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Tajbakhsh</a:t>
            </a:r>
            <a:r>
              <a:rPr lang="en-US" altLang="zh-CN" sz="10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and J. Liang, “</a:t>
            </a:r>
            <a:r>
              <a:rPr lang="en-US" altLang="zh-CN" sz="1000" b="1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UNet</a:t>
            </a:r>
            <a:r>
              <a:rPr lang="en-US" altLang="zh-CN" sz="10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++: Redesigning skip connections to exploit multiscale features in image segmentation,” IEEE Trans. Med. </a:t>
            </a:r>
            <a:r>
              <a:rPr lang="en-US" altLang="zh-CN" sz="1000" b="1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Imag</a:t>
            </a:r>
            <a:r>
              <a:rPr lang="en-US" altLang="zh-CN" sz="10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., 2019.</a:t>
            </a:r>
            <a:endParaRPr lang="zh-CN" altLang="en-US" sz="10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888088" y="1772816"/>
            <a:ext cx="4964086" cy="3954929"/>
          </a:xfrm>
          <a:prstGeom prst="rect">
            <a:avLst/>
          </a:prstGeom>
          <a:ln w="254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00FF"/>
                </a:solidFill>
                <a:ea typeface="微软雅黑" panose="020B0503020204020204" pitchFamily="34" charset="-122"/>
              </a:rPr>
              <a:t>Advantages: </a:t>
            </a:r>
            <a:endParaRPr lang="en-US" altLang="zh-CN" dirty="0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marL="285750" indent="-285750" eaLnBrk="1" hangingPunct="1"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prstClr val="black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Dense connection  e</a:t>
            </a:r>
            <a:r>
              <a:rPr lang="en-US" altLang="zh-CN" sz="1600" dirty="0">
                <a:ea typeface="微软雅黑" panose="020B0503020204020204" pitchFamily="34" charset="-122"/>
              </a:rPr>
              <a:t>mploys </a:t>
            </a:r>
            <a:r>
              <a:rPr lang="en-US" altLang="zh-CN" sz="1600" i="1" u="sng" dirty="0">
                <a:solidFill>
                  <a:srgbClr val="FF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en-US" altLang="zh-CN" sz="1600" i="1" u="sng" dirty="0" err="1">
                <a:solidFill>
                  <a:srgbClr val="FF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concat</a:t>
            </a:r>
            <a:r>
              <a:rPr lang="en-US" altLang="zh-CN" sz="1600" i="1" u="sng" dirty="0">
                <a:solidFill>
                  <a:srgbClr val="FF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” </a:t>
            </a:r>
            <a:r>
              <a:rPr lang="en-US" altLang="zh-CN" sz="1600" dirty="0">
                <a:ea typeface="微软雅黑" panose="020B0503020204020204" pitchFamily="34" charset="-122"/>
              </a:rPr>
              <a:t>that achieves feature reuse.</a:t>
            </a:r>
            <a:endParaRPr lang="en-US" altLang="zh-CN" sz="1600" dirty="0">
              <a:ea typeface="微软雅黑" panose="020B0503020204020204" pitchFamily="34" charset="-122"/>
            </a:endParaRPr>
          </a:p>
          <a:p>
            <a:pPr marL="285750" indent="-285750" eaLnBrk="1" hangingPunct="1"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prstClr val="black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Dense connection employing </a:t>
            </a:r>
            <a:r>
              <a:rPr lang="en-US" altLang="zh-CN" sz="1600" i="1" u="sng" dirty="0">
                <a:solidFill>
                  <a:srgbClr val="FF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bottleneck module </a:t>
            </a:r>
            <a:r>
              <a:rPr lang="en-US" altLang="zh-CN" sz="1600" dirty="0">
                <a:solidFill>
                  <a:prstClr val="black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to reduce the dimension of feature maps. </a:t>
            </a:r>
            <a:endParaRPr lang="en-US" altLang="zh-CN" sz="1600" dirty="0">
              <a:solidFill>
                <a:prstClr val="black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prstClr val="black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Dense connection has a </a:t>
            </a:r>
            <a:r>
              <a:rPr lang="en-US" altLang="zh-CN" sz="1600" i="1" u="sng" dirty="0">
                <a:solidFill>
                  <a:srgbClr val="FF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low computational complex </a:t>
            </a:r>
            <a:r>
              <a:rPr lang="en-US" altLang="zh-CN" sz="1600" dirty="0">
                <a:solidFill>
                  <a:prstClr val="black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since the former is trained easily and achieves convergence fast.</a:t>
            </a:r>
            <a:endParaRPr lang="en-US" altLang="zh-CN" sz="1600" dirty="0">
              <a:solidFill>
                <a:prstClr val="black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prstClr val="black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Dense connection achieves a </a:t>
            </a:r>
            <a:r>
              <a:rPr lang="en-US" altLang="zh-CN" sz="1600" i="1" u="sng" dirty="0">
                <a:solidFill>
                  <a:srgbClr val="FF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hidden depth supervision </a:t>
            </a:r>
            <a:r>
              <a:rPr lang="en-US" altLang="zh-CN" sz="1600" dirty="0">
                <a:solidFill>
                  <a:prstClr val="black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due to the error is directly input into each layer</a:t>
            </a:r>
            <a:endParaRPr lang="en-US" altLang="zh-CN" sz="1600" dirty="0">
              <a:solidFill>
                <a:prstClr val="black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ts val="0"/>
              </a:spcBef>
            </a:pPr>
            <a:endParaRPr lang="en-US" altLang="zh-CN" sz="1600" dirty="0">
              <a:solidFill>
                <a:prstClr val="black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ts val="0"/>
              </a:spcBef>
            </a:pPr>
            <a:r>
              <a:rPr lang="en-US" altLang="zh-CN" sz="1600" dirty="0">
                <a:solidFill>
                  <a:srgbClr val="0000FF"/>
                </a:solidFill>
                <a:ea typeface="微软雅黑" panose="020B0503020204020204" pitchFamily="34" charset="-122"/>
              </a:rPr>
              <a:t>Disadvantages: </a:t>
            </a:r>
            <a:endParaRPr lang="en-US" altLang="zh-CN" sz="1600" dirty="0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marL="285750" indent="-285750" eaLnBrk="1" hangingPunct="1"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1600" dirty="0">
                <a:ea typeface="微软雅黑" panose="020B0503020204020204" pitchFamily="34" charset="-122"/>
              </a:rPr>
              <a:t>It often </a:t>
            </a:r>
            <a:r>
              <a:rPr lang="en-US" altLang="zh-CN" sz="1600" i="1" u="sng" dirty="0">
                <a:solidFill>
                  <a:srgbClr val="FF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reduces the robustness </a:t>
            </a:r>
            <a:r>
              <a:rPr lang="en-US" altLang="zh-CN" sz="1600" dirty="0">
                <a:ea typeface="微软雅黑" panose="020B0503020204020204" pitchFamily="34" charset="-122"/>
              </a:rPr>
              <a:t>of feature representation to a certain extent and </a:t>
            </a:r>
            <a:r>
              <a:rPr lang="en-US" altLang="zh-CN" sz="1600" i="1" u="sng" dirty="0">
                <a:solidFill>
                  <a:srgbClr val="FF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increases the number of parameters.</a:t>
            </a:r>
            <a:endParaRPr lang="en-US" altLang="zh-CN" sz="1600" i="1" u="sng" dirty="0">
              <a:solidFill>
                <a:srgbClr val="FF0000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335645" y="6093296"/>
            <a:ext cx="11521280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[1] X. Li, H. Chen, X. Qi, Q. Dou, C. Fu, P. Heng, “H-</a:t>
            </a:r>
            <a:r>
              <a:rPr lang="en-US" altLang="zh-CN" sz="1200" b="1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DenseUNet</a:t>
            </a:r>
            <a:r>
              <a:rPr lang="en-US" altLang="zh-CN" sz="12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Hybrid Densely Connected </a:t>
            </a:r>
            <a:r>
              <a:rPr lang="en-US" altLang="zh-CN" sz="1200" b="1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UNet</a:t>
            </a:r>
            <a:r>
              <a:rPr lang="en-US" altLang="zh-CN" sz="12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for Liver and Tumor Segmentation From CT Volumes”, IEEE Trans. Med. </a:t>
            </a:r>
            <a:r>
              <a:rPr lang="en-US" altLang="zh-CN" sz="1200" b="1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Imag</a:t>
            </a:r>
            <a:r>
              <a:rPr lang="en-US" altLang="zh-CN" sz="12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., vol. 37, no. 12, pp. 2663-2674, Dec. 2018.</a:t>
            </a:r>
            <a:endParaRPr lang="en-US" altLang="zh-CN" sz="12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内容占位符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424" y="985164"/>
            <a:ext cx="9721080" cy="318874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07368" y="4005064"/>
            <a:ext cx="10801200" cy="1862048"/>
          </a:xfrm>
          <a:prstGeom prst="rect">
            <a:avLst/>
          </a:prstGeom>
          <a:ln w="25400">
            <a:noFill/>
          </a:ln>
        </p:spPr>
        <p:txBody>
          <a:bodyPr wrap="square">
            <a:spAutoFit/>
          </a:bodyPr>
          <a:lstStyle/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00FF"/>
                </a:solidFill>
                <a:ea typeface="微软雅黑" panose="020B0503020204020204" pitchFamily="34" charset="-122"/>
              </a:rPr>
              <a:t>Advantages: </a:t>
            </a:r>
            <a:endParaRPr lang="en-US" altLang="zh-CN" dirty="0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marL="285750" indent="-285750" eaLnBrk="1" hangingPunct="1"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1600" dirty="0" err="1">
                <a:ea typeface="微软雅黑" panose="020B0503020204020204" pitchFamily="34" charset="-122"/>
              </a:rPr>
              <a:t>2D+3D</a:t>
            </a:r>
            <a:r>
              <a:rPr lang="en-US" altLang="zh-CN" sz="1600" dirty="0">
                <a:ea typeface="微软雅黑" panose="020B0503020204020204" pitchFamily="34" charset="-122"/>
              </a:rPr>
              <a:t> stronger feature learning capability.</a:t>
            </a:r>
            <a:endParaRPr lang="en-US" altLang="zh-CN" sz="1600" dirty="0">
              <a:ea typeface="微软雅黑" panose="020B0503020204020204" pitchFamily="34" charset="-122"/>
            </a:endParaRPr>
          </a:p>
          <a:p>
            <a:pPr marL="285750" indent="-285750" eaLnBrk="1" hangingPunct="1"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1600" i="1" u="sng" dirty="0">
                <a:solidFill>
                  <a:srgbClr val="FF0000"/>
                </a:solidFill>
                <a:ea typeface="微软雅黑" panose="020B0503020204020204" pitchFamily="34" charset="-122"/>
              </a:rPr>
              <a:t>Densely connected on U-Net</a:t>
            </a:r>
            <a:r>
              <a:rPr lang="en-US" altLang="zh-CN" sz="1600" dirty="0">
                <a:ea typeface="微软雅黑" panose="020B0503020204020204" pitchFamily="34" charset="-122"/>
              </a:rPr>
              <a:t>.</a:t>
            </a:r>
            <a:endParaRPr lang="en-US" altLang="zh-CN" sz="1600" dirty="0">
              <a:ea typeface="微软雅黑" panose="020B0503020204020204" pitchFamily="34" charset="-122"/>
            </a:endParaRPr>
          </a:p>
          <a:p>
            <a:pPr marL="285750" indent="-285750" eaLnBrk="1" hangingPunct="1"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1600" dirty="0">
                <a:ea typeface="微软雅黑" panose="020B0503020204020204" pitchFamily="34" charset="-122"/>
              </a:rPr>
              <a:t>It converges quickly.</a:t>
            </a:r>
            <a:endParaRPr lang="en-US" altLang="zh-CN" sz="1600" dirty="0"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0000FF"/>
                </a:solidFill>
                <a:ea typeface="微软雅黑" panose="020B0503020204020204" pitchFamily="34" charset="-122"/>
              </a:rPr>
              <a:t>Disadvantages: </a:t>
            </a:r>
            <a:endParaRPr lang="en-US" altLang="zh-CN" sz="1600" dirty="0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marL="285750" indent="-285750" eaLnBrk="1" hangingPunct="1"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1600" dirty="0">
                <a:ea typeface="微软雅黑" panose="020B0503020204020204" pitchFamily="34" charset="-122"/>
              </a:rPr>
              <a:t>The network structure is complex, and the training process is very difficult.</a:t>
            </a:r>
            <a:endParaRPr lang="en-US" altLang="zh-CN" sz="1600" dirty="0"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960096" y="4509120"/>
            <a:ext cx="5032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ea typeface="微软雅黑" panose="020B0503020204020204" pitchFamily="34" charset="-122"/>
              </a:rPr>
              <a:t>The champion in the challenge of </a:t>
            </a:r>
            <a:r>
              <a:rPr lang="en-US" altLang="zh-CN" dirty="0" err="1">
                <a:solidFill>
                  <a:srgbClr val="0000FF"/>
                </a:solidFill>
                <a:ea typeface="微软雅黑" panose="020B0503020204020204" pitchFamily="34" charset="-122"/>
              </a:rPr>
              <a:t>MICCAI2017</a:t>
            </a:r>
            <a:r>
              <a:rPr lang="en-US" altLang="zh-CN" dirty="0">
                <a:solidFill>
                  <a:srgbClr val="0000FF"/>
                </a:solidFill>
                <a:ea typeface="微软雅黑" panose="020B0503020204020204" pitchFamily="34" charset="-122"/>
              </a:rPr>
              <a:t>.</a:t>
            </a:r>
            <a:endParaRPr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335360" y="68528"/>
            <a:ext cx="8856984" cy="772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H-</a:t>
            </a:r>
            <a:r>
              <a:rPr lang="en-US" altLang="zh-CN" sz="36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DenseUnet</a:t>
            </a:r>
            <a:endParaRPr lang="en-US" altLang="en-US" sz="3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自定义设计方案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自定义设计方案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9361</Words>
  <Application>WPS 演示</Application>
  <PresentationFormat>宽屏</PresentationFormat>
  <Paragraphs>302</Paragraphs>
  <Slides>23</Slides>
  <Notes>14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4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42" baseType="lpstr">
      <vt:lpstr>Arial</vt:lpstr>
      <vt:lpstr>宋体</vt:lpstr>
      <vt:lpstr>Wingdings</vt:lpstr>
      <vt:lpstr>等线</vt:lpstr>
      <vt:lpstr>Times New Roman</vt:lpstr>
      <vt:lpstr>楷体</vt:lpstr>
      <vt:lpstr>微软雅黑</vt:lpstr>
      <vt:lpstr>Wingdings</vt:lpstr>
      <vt:lpstr>Calibri</vt:lpstr>
      <vt:lpstr>Arial Unicode MS</vt:lpstr>
      <vt:lpstr>等线 Light</vt:lpstr>
      <vt:lpstr>Calibri Light</vt:lpstr>
      <vt:lpstr>Calibri</vt:lpstr>
      <vt:lpstr>1_自定义设计方案</vt:lpstr>
      <vt:lpstr>自定义设计方案</vt:lpstr>
      <vt:lpstr>2_自定义设计方案</vt:lpstr>
      <vt:lpstr>3_自定义设计方案</vt:lpstr>
      <vt:lpstr>Visio.Drawing.15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dubo</dc:creator>
  <cp:lastModifiedBy>Nonentity</cp:lastModifiedBy>
  <cp:revision>1551</cp:revision>
  <cp:lastPrinted>2018-06-11T01:16:00Z</cp:lastPrinted>
  <dcterms:created xsi:type="dcterms:W3CDTF">2017-05-15T16:15:00Z</dcterms:created>
  <dcterms:modified xsi:type="dcterms:W3CDTF">2021-03-13T17:06:57Z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2052-11.1.0.10314</vt:lpwstr>
  </property>
</Properties>
</file>